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Lst>
  <p:sldSz cy="5143500" cx="9144000"/>
  <p:notesSz cx="6858000" cy="9144000"/>
  <p:embeddedFontLst>
    <p:embeddedFont>
      <p:font typeface="Raleway"/>
      <p:regular r:id="rId76"/>
      <p:bold r:id="rId77"/>
      <p:italic r:id="rId78"/>
      <p:boldItalic r:id="rId79"/>
    </p:embeddedFont>
    <p:embeddedFont>
      <p:font typeface="Roboto"/>
      <p:regular r:id="rId80"/>
      <p:bold r:id="rId81"/>
      <p:italic r:id="rId82"/>
      <p:boldItalic r:id="rId83"/>
    </p:embeddedFont>
    <p:embeddedFont>
      <p:font typeface="Lato"/>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Lato-regular.fntdata"/><Relationship Id="rId83" Type="http://schemas.openxmlformats.org/officeDocument/2006/relationships/font" Target="fonts/Roboto-boldItalic.fntdata"/><Relationship Id="rId42" Type="http://schemas.openxmlformats.org/officeDocument/2006/relationships/slide" Target="slides/slide37.xml"/><Relationship Id="rId86" Type="http://schemas.openxmlformats.org/officeDocument/2006/relationships/font" Target="fonts/Lato-italic.fntdata"/><Relationship Id="rId41" Type="http://schemas.openxmlformats.org/officeDocument/2006/relationships/slide" Target="slides/slide36.xml"/><Relationship Id="rId85" Type="http://schemas.openxmlformats.org/officeDocument/2006/relationships/font" Target="fonts/Lato-bold.fntdata"/><Relationship Id="rId44" Type="http://schemas.openxmlformats.org/officeDocument/2006/relationships/slide" Target="slides/slide39.xml"/><Relationship Id="rId43" Type="http://schemas.openxmlformats.org/officeDocument/2006/relationships/slide" Target="slides/slide38.xml"/><Relationship Id="rId87" Type="http://schemas.openxmlformats.org/officeDocument/2006/relationships/font" Target="fonts/Lato-bold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regular.fntdata"/><Relationship Id="rId82" Type="http://schemas.openxmlformats.org/officeDocument/2006/relationships/font" Target="fonts/Roboto-italic.fntdata"/><Relationship Id="rId81"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Raleway-bold.fntdata"/><Relationship Id="rId32" Type="http://schemas.openxmlformats.org/officeDocument/2006/relationships/slide" Target="slides/slide27.xml"/><Relationship Id="rId76" Type="http://schemas.openxmlformats.org/officeDocument/2006/relationships/font" Target="fonts/Raleway-regular.fntdata"/><Relationship Id="rId35" Type="http://schemas.openxmlformats.org/officeDocument/2006/relationships/slide" Target="slides/slide30.xml"/><Relationship Id="rId79" Type="http://schemas.openxmlformats.org/officeDocument/2006/relationships/font" Target="fonts/Raleway-boldItalic.fntdata"/><Relationship Id="rId34" Type="http://schemas.openxmlformats.org/officeDocument/2006/relationships/slide" Target="slides/slide29.xml"/><Relationship Id="rId78" Type="http://schemas.openxmlformats.org/officeDocument/2006/relationships/font" Target="fonts/Raleway-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1e4d78b4d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1e4d78b4d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e4d78b4d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1e4d78b4d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e4d78b4d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e4d78b4d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1e4d78b4d6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1e4d78b4d6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3b7efbbd2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f3b7efbbd2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3b7efbb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f3b7efbb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f3b7efbbd2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f3b7efbbd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3b7efbbd2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f3b7efbbd2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e4d78b4d6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1e4d78b4d6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1e4d78b4d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1e4d78b4d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e4f21b9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1e4f21b9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f3b7efbbd2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f3b7efbbd2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f3b7efbbd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f3b7efbbd2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f3b7efbbd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f3b7efbbd2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f3b7efbbd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f3b7efbbd2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3b7efbbd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f3b7efbbd2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f3b7efbbd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f3b7efbbd2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f3b7efbbd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f3b7efbbd2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f3b7efbbd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f3b7efbbd2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3b7efbbd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f3b7efbbd2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f3b7efbbd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f3b7efbbd2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f3b7efbbd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f3b7efbbd2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f3b7efbbd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f3b7efbbd2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f3b7efbbd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f3b7efbbd2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f3b7efbbd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f3b7efbbd2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f3b7efbbd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f3b7efbbd2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f3b7efbbd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f3b7efbbd2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f3b7efbbd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f3b7efbbd2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f3b7efbbd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f3b7efbbd2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f3b7efbbd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f3b7efbbd2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f3b7efbbd2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f3b7efbbd2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f3b7efbbd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f3b7efbbd2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f3b7efbbd2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f3b7efbbd2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f3b7efbbd2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f3b7efbbd2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f3b7efbbd2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f3b7efbbd2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f3b7efbbd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f3b7efbbd2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f3b7efbbd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f3b7efbbd2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f3b7efbbd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f3b7efbbd2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f3b7efbbd2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f3b7efbbd2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f3b7efbbd2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f3b7efbbd2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f3b7efbbd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f3b7efbbd2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f3b7efbbd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f3b7efbbd2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f3b7efbbd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f3b7efbbd2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1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7.png"/><Relationship Id="rId4" Type="http://schemas.openxmlformats.org/officeDocument/2006/relationships/hyperlink" Target="https://mega.nz/file/DdVSjRxJ#ybrUOT4oHVKVsl1tdoo5DKh0IPMm1yDXIInW5chbf0Y" TargetMode="External"/><Relationship Id="rId5" Type="http://schemas.openxmlformats.org/officeDocument/2006/relationships/hyperlink" Target="https://drive.google.com/file/d/1hk8-sxWMAa918ct6klbR88q1zrEQe_6r/view?usp=shari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7950" y="1207700"/>
            <a:ext cx="7688100" cy="1598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4200"/>
              <a:buNone/>
            </a:pPr>
            <a:r>
              <a:rPr lang="en" sz="3000"/>
              <a:t>Understanding </a:t>
            </a:r>
            <a:r>
              <a:rPr lang="en" sz="3000"/>
              <a:t>Data Flow Diagram with Power Designer</a:t>
            </a:r>
            <a:endParaRPr sz="3000"/>
          </a:p>
        </p:txBody>
      </p:sp>
      <p:sp>
        <p:nvSpPr>
          <p:cNvPr id="87" name="Google Shape;87;p13"/>
          <p:cNvSpPr txBox="1"/>
          <p:nvPr>
            <p:ph idx="1" type="subTitle"/>
          </p:nvPr>
        </p:nvSpPr>
        <p:spPr>
          <a:xfrm>
            <a:off x="801150" y="2927975"/>
            <a:ext cx="7541700" cy="18333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90000"/>
              </a:lnSpc>
              <a:spcBef>
                <a:spcPts val="1000"/>
              </a:spcBef>
              <a:spcAft>
                <a:spcPts val="0"/>
              </a:spcAft>
              <a:buNone/>
            </a:pPr>
            <a:r>
              <a:rPr lang="en" sz="1800">
                <a:solidFill>
                  <a:srgbClr val="000000"/>
                </a:solidFill>
                <a:latin typeface="Arial"/>
                <a:ea typeface="Arial"/>
                <a:cs typeface="Arial"/>
                <a:sym typeface="Arial"/>
              </a:rPr>
              <a:t>Software Engineering (IT314)</a:t>
            </a:r>
            <a:endParaRPr sz="1800">
              <a:solidFill>
                <a:srgbClr val="000000"/>
              </a:solidFill>
              <a:latin typeface="Arial"/>
              <a:ea typeface="Arial"/>
              <a:cs typeface="Arial"/>
              <a:sym typeface="Arial"/>
            </a:endParaRPr>
          </a:p>
          <a:p>
            <a:pPr indent="0" lvl="0" marL="0" rtl="0" algn="ctr">
              <a:lnSpc>
                <a:spcPct val="90000"/>
              </a:lnSpc>
              <a:spcBef>
                <a:spcPts val="1000"/>
              </a:spcBef>
              <a:spcAft>
                <a:spcPts val="0"/>
              </a:spcAft>
              <a:buNone/>
            </a:pPr>
            <a:r>
              <a:rPr lang="en" sz="1800">
                <a:solidFill>
                  <a:srgbClr val="000000"/>
                </a:solidFill>
                <a:latin typeface="Arial"/>
                <a:ea typeface="Arial"/>
                <a:cs typeface="Arial"/>
                <a:sym typeface="Arial"/>
              </a:rPr>
              <a:t>Lab – 06 (21</a:t>
            </a:r>
            <a:r>
              <a:rPr baseline="30000" lang="en" sz="1800">
                <a:solidFill>
                  <a:srgbClr val="000000"/>
                </a:solidFill>
                <a:latin typeface="Arial"/>
                <a:ea typeface="Arial"/>
                <a:cs typeface="Arial"/>
                <a:sym typeface="Arial"/>
              </a:rPr>
              <a:t>st</a:t>
            </a:r>
            <a:r>
              <a:rPr lang="en" sz="1800">
                <a:solidFill>
                  <a:srgbClr val="000000"/>
                </a:solidFill>
                <a:latin typeface="Arial"/>
                <a:ea typeface="Arial"/>
                <a:cs typeface="Arial"/>
                <a:sym typeface="Arial"/>
              </a:rPr>
              <a:t> March, 2022)</a:t>
            </a:r>
            <a:endParaRPr sz="1800">
              <a:solidFill>
                <a:srgbClr val="000000"/>
              </a:solidFill>
              <a:latin typeface="Arial"/>
              <a:ea typeface="Arial"/>
              <a:cs typeface="Arial"/>
              <a:sym typeface="Arial"/>
            </a:endParaRPr>
          </a:p>
          <a:p>
            <a:pPr indent="0" lvl="0" marL="0" rtl="0" algn="ctr">
              <a:lnSpc>
                <a:spcPct val="90000"/>
              </a:lnSpc>
              <a:spcBef>
                <a:spcPts val="1000"/>
              </a:spcBef>
              <a:spcAft>
                <a:spcPts val="0"/>
              </a:spcAft>
              <a:buNone/>
            </a:pPr>
            <a:r>
              <a:rPr lang="en" sz="1800">
                <a:solidFill>
                  <a:srgbClr val="000000"/>
                </a:solidFill>
                <a:latin typeface="Arial"/>
                <a:ea typeface="Arial"/>
                <a:cs typeface="Arial"/>
                <a:sym typeface="Arial"/>
              </a:rPr>
              <a:t>TA:- Mahir, Vaishnavi</a:t>
            </a:r>
            <a:endParaRPr sz="1800">
              <a:solidFill>
                <a:srgbClr val="000000"/>
              </a:solidFill>
              <a:latin typeface="Arial"/>
              <a:ea typeface="Arial"/>
              <a:cs typeface="Arial"/>
              <a:sym typeface="Arial"/>
            </a:endParaRPr>
          </a:p>
          <a:p>
            <a:pPr indent="0" lvl="0" marL="0" rtl="0" algn="ctr">
              <a:lnSpc>
                <a:spcPct val="90000"/>
              </a:lnSpc>
              <a:spcBef>
                <a:spcPts val="1000"/>
              </a:spcBef>
              <a:spcAft>
                <a:spcPts val="0"/>
              </a:spcAft>
              <a:buNone/>
            </a:pPr>
            <a:r>
              <a:rPr lang="en" sz="1800">
                <a:solidFill>
                  <a:srgbClr val="000000"/>
                </a:solidFill>
                <a:latin typeface="Arial"/>
                <a:ea typeface="Arial"/>
                <a:cs typeface="Arial"/>
                <a:sym typeface="Arial"/>
              </a:rPr>
              <a:t>Course Instructor: Prof. Jayprakash Lalchandani</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729450" y="5471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Processes</a:t>
            </a:r>
            <a:endParaRPr/>
          </a:p>
        </p:txBody>
      </p:sp>
      <p:sp>
        <p:nvSpPr>
          <p:cNvPr id="146" name="Google Shape;146;p2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47" name="Google Shape;147;p22"/>
          <p:cNvPicPr preferRelativeResize="0"/>
          <p:nvPr/>
        </p:nvPicPr>
        <p:blipFill rotWithShape="1">
          <a:blip r:embed="rId3">
            <a:alphaModFix/>
          </a:blip>
          <a:srcRect b="6398" l="0" r="9689" t="23287"/>
          <a:stretch/>
        </p:blipFill>
        <p:spPr>
          <a:xfrm>
            <a:off x="0" y="1296600"/>
            <a:ext cx="9144000" cy="3846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729450" y="5792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Processes</a:t>
            </a:r>
            <a:endParaRPr/>
          </a:p>
        </p:txBody>
      </p:sp>
      <p:sp>
        <p:nvSpPr>
          <p:cNvPr id="153" name="Google Shape;153;p2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54" name="Google Shape;154;p23"/>
          <p:cNvPicPr preferRelativeResize="0"/>
          <p:nvPr/>
        </p:nvPicPr>
        <p:blipFill rotWithShape="1">
          <a:blip r:embed="rId3">
            <a:alphaModFix/>
          </a:blip>
          <a:srcRect b="9533" l="0" r="0" t="24901"/>
          <a:stretch/>
        </p:blipFill>
        <p:spPr>
          <a:xfrm>
            <a:off x="0" y="1382325"/>
            <a:ext cx="9144000" cy="37611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60" name="Google Shape;160;p2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61" name="Google Shape;161;p24"/>
          <p:cNvPicPr preferRelativeResize="0"/>
          <p:nvPr/>
        </p:nvPicPr>
        <p:blipFill rotWithShape="1">
          <a:blip r:embed="rId3">
            <a:alphaModFix/>
          </a:blip>
          <a:srcRect b="0" l="0" r="0" t="13329"/>
          <a:stretch/>
        </p:blipFill>
        <p:spPr>
          <a:xfrm>
            <a:off x="180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729450" y="6007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Flows</a:t>
            </a:r>
            <a:endParaRPr/>
          </a:p>
        </p:txBody>
      </p:sp>
      <p:sp>
        <p:nvSpPr>
          <p:cNvPr id="167" name="Google Shape;167;p2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68" name="Google Shape;168;p25"/>
          <p:cNvPicPr preferRelativeResize="0"/>
          <p:nvPr/>
        </p:nvPicPr>
        <p:blipFill rotWithShape="1">
          <a:blip r:embed="rId3">
            <a:alphaModFix/>
          </a:blip>
          <a:srcRect b="14570" l="0" r="0" t="16701"/>
          <a:stretch/>
        </p:blipFill>
        <p:spPr>
          <a:xfrm>
            <a:off x="0" y="482200"/>
            <a:ext cx="9144000" cy="46612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727650" y="5471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Flow</a:t>
            </a:r>
            <a:endParaRPr/>
          </a:p>
        </p:txBody>
      </p:sp>
      <p:sp>
        <p:nvSpPr>
          <p:cNvPr id="174" name="Google Shape;174;p2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75" name="Google Shape;175;p26"/>
          <p:cNvPicPr preferRelativeResize="0"/>
          <p:nvPr/>
        </p:nvPicPr>
        <p:blipFill rotWithShape="1">
          <a:blip r:embed="rId3">
            <a:alphaModFix/>
          </a:blip>
          <a:srcRect b="10848" l="0" r="0" t="24024"/>
          <a:stretch/>
        </p:blipFill>
        <p:spPr>
          <a:xfrm>
            <a:off x="0" y="1371600"/>
            <a:ext cx="9144000" cy="3771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727650" y="5471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Rules of DataFlow</a:t>
            </a:r>
            <a:endParaRPr/>
          </a:p>
        </p:txBody>
      </p:sp>
      <p:sp>
        <p:nvSpPr>
          <p:cNvPr id="181" name="Google Shape;181;p27"/>
          <p:cNvSpPr txBox="1"/>
          <p:nvPr>
            <p:ph idx="1" type="body"/>
          </p:nvPr>
        </p:nvSpPr>
        <p:spPr>
          <a:xfrm>
            <a:off x="729450" y="1393025"/>
            <a:ext cx="7688700" cy="29469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Data can flow from:</a:t>
            </a:r>
            <a:endParaRPr/>
          </a:p>
          <a:p>
            <a:pPr indent="-298450" lvl="1" marL="914400" rtl="0" algn="l">
              <a:lnSpc>
                <a:spcPct val="115000"/>
              </a:lnSpc>
              <a:spcBef>
                <a:spcPts val="0"/>
              </a:spcBef>
              <a:spcAft>
                <a:spcPts val="0"/>
              </a:spcAft>
              <a:buSzPts val="1100"/>
              <a:buChar char="➢"/>
            </a:pPr>
            <a:r>
              <a:rPr lang="en"/>
              <a:t>External entity to process</a:t>
            </a:r>
            <a:endParaRPr/>
          </a:p>
          <a:p>
            <a:pPr indent="-298450" lvl="1" marL="914400" rtl="0" algn="l">
              <a:lnSpc>
                <a:spcPct val="115000"/>
              </a:lnSpc>
              <a:spcBef>
                <a:spcPts val="0"/>
              </a:spcBef>
              <a:spcAft>
                <a:spcPts val="0"/>
              </a:spcAft>
              <a:buSzPts val="1100"/>
              <a:buChar char="➢"/>
            </a:pPr>
            <a:r>
              <a:rPr lang="en"/>
              <a:t>Process to external entity</a:t>
            </a:r>
            <a:endParaRPr/>
          </a:p>
          <a:p>
            <a:pPr indent="-298450" lvl="1" marL="914400" rtl="0" algn="l">
              <a:lnSpc>
                <a:spcPct val="115000"/>
              </a:lnSpc>
              <a:spcBef>
                <a:spcPts val="0"/>
              </a:spcBef>
              <a:spcAft>
                <a:spcPts val="0"/>
              </a:spcAft>
              <a:buSzPts val="1100"/>
              <a:buChar char="➢"/>
            </a:pPr>
            <a:r>
              <a:rPr lang="en"/>
              <a:t>Process to Process</a:t>
            </a:r>
            <a:endParaRPr/>
          </a:p>
          <a:p>
            <a:pPr indent="-298450" lvl="1" marL="914400" rtl="0" algn="l">
              <a:lnSpc>
                <a:spcPct val="115000"/>
              </a:lnSpc>
              <a:spcBef>
                <a:spcPts val="0"/>
              </a:spcBef>
              <a:spcAft>
                <a:spcPts val="0"/>
              </a:spcAft>
              <a:buSzPts val="1100"/>
              <a:buChar char="➢"/>
            </a:pPr>
            <a:r>
              <a:rPr lang="en"/>
              <a:t>Process to Data store and back</a:t>
            </a:r>
            <a:endParaRPr/>
          </a:p>
          <a:p>
            <a:pPr indent="-311150" lvl="0" marL="457200" rtl="0" algn="l">
              <a:lnSpc>
                <a:spcPct val="115000"/>
              </a:lnSpc>
              <a:spcBef>
                <a:spcPts val="0"/>
              </a:spcBef>
              <a:spcAft>
                <a:spcPts val="0"/>
              </a:spcAft>
              <a:buSzPts val="1300"/>
              <a:buChar char="❖"/>
            </a:pPr>
            <a:r>
              <a:rPr lang="en"/>
              <a:t>Data cannot flow from:</a:t>
            </a:r>
            <a:endParaRPr/>
          </a:p>
          <a:p>
            <a:pPr indent="-298450" lvl="1" marL="914400" rtl="0" algn="l">
              <a:lnSpc>
                <a:spcPct val="115000"/>
              </a:lnSpc>
              <a:spcBef>
                <a:spcPts val="0"/>
              </a:spcBef>
              <a:spcAft>
                <a:spcPts val="0"/>
              </a:spcAft>
              <a:buSzPts val="1100"/>
              <a:buChar char="➢"/>
            </a:pPr>
            <a:r>
              <a:rPr lang="en"/>
              <a:t>External entity to external entity</a:t>
            </a:r>
            <a:endParaRPr/>
          </a:p>
          <a:p>
            <a:pPr indent="-298450" lvl="1" marL="914400" rtl="0" algn="l">
              <a:lnSpc>
                <a:spcPct val="115000"/>
              </a:lnSpc>
              <a:spcBef>
                <a:spcPts val="0"/>
              </a:spcBef>
              <a:spcAft>
                <a:spcPts val="0"/>
              </a:spcAft>
              <a:buSzPts val="1100"/>
              <a:buChar char="➢"/>
            </a:pPr>
            <a:r>
              <a:rPr lang="en"/>
              <a:t>External entity to store</a:t>
            </a:r>
            <a:endParaRPr/>
          </a:p>
          <a:p>
            <a:pPr indent="-298450" lvl="1" marL="914400" rtl="0" algn="l">
              <a:lnSpc>
                <a:spcPct val="115000"/>
              </a:lnSpc>
              <a:spcBef>
                <a:spcPts val="0"/>
              </a:spcBef>
              <a:spcAft>
                <a:spcPts val="0"/>
              </a:spcAft>
              <a:buSzPts val="1100"/>
              <a:buChar char="➢"/>
            </a:pPr>
            <a:r>
              <a:rPr lang="en"/>
              <a:t>Store to external entity</a:t>
            </a:r>
            <a:endParaRPr/>
          </a:p>
          <a:p>
            <a:pPr indent="-298450" lvl="1" marL="914400" rtl="0" algn="l">
              <a:lnSpc>
                <a:spcPct val="115000"/>
              </a:lnSpc>
              <a:spcBef>
                <a:spcPts val="0"/>
              </a:spcBef>
              <a:spcAft>
                <a:spcPts val="0"/>
              </a:spcAft>
              <a:buSzPts val="1100"/>
              <a:buChar char="➢"/>
            </a:pPr>
            <a:r>
              <a:rPr lang="en"/>
              <a:t>Store to Store</a:t>
            </a:r>
            <a:endParaRPr/>
          </a:p>
        </p:txBody>
      </p:sp>
      <p:pic>
        <p:nvPicPr>
          <p:cNvPr id="182" name="Google Shape;182;p27"/>
          <p:cNvPicPr preferRelativeResize="0"/>
          <p:nvPr/>
        </p:nvPicPr>
        <p:blipFill rotWithShape="1">
          <a:blip r:embed="rId3">
            <a:alphaModFix/>
          </a:blip>
          <a:srcRect b="12168" l="0" r="0" t="35155"/>
          <a:stretch/>
        </p:blipFill>
        <p:spPr>
          <a:xfrm>
            <a:off x="0" y="1290150"/>
            <a:ext cx="9144000" cy="3853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727650" y="6007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Types of DFD’s</a:t>
            </a:r>
            <a:endParaRPr/>
          </a:p>
        </p:txBody>
      </p:sp>
      <p:sp>
        <p:nvSpPr>
          <p:cNvPr id="188" name="Google Shape;188;p28"/>
          <p:cNvSpPr txBox="1"/>
          <p:nvPr>
            <p:ph idx="1" type="body"/>
          </p:nvPr>
        </p:nvSpPr>
        <p:spPr>
          <a:xfrm>
            <a:off x="729450" y="1435900"/>
            <a:ext cx="7688700" cy="290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600">
                <a:latin typeface="Roboto"/>
                <a:ea typeface="Roboto"/>
                <a:cs typeface="Roboto"/>
                <a:sym typeface="Roboto"/>
              </a:rPr>
              <a:t>DFD’s are categorized as follows:</a:t>
            </a:r>
            <a:endParaRPr b="1" sz="1600">
              <a:latin typeface="Roboto"/>
              <a:ea typeface="Roboto"/>
              <a:cs typeface="Roboto"/>
              <a:sym typeface="Roboto"/>
            </a:endParaRPr>
          </a:p>
          <a:p>
            <a:pPr indent="-330200" lvl="0" marL="457200" rtl="0" algn="l">
              <a:lnSpc>
                <a:spcPct val="115000"/>
              </a:lnSpc>
              <a:spcBef>
                <a:spcPts val="1200"/>
              </a:spcBef>
              <a:spcAft>
                <a:spcPts val="0"/>
              </a:spcAft>
              <a:buSzPts val="1600"/>
              <a:buFont typeface="Roboto"/>
              <a:buAutoNum type="arabicPeriod"/>
            </a:pPr>
            <a:r>
              <a:rPr b="1" lang="en" sz="1600">
                <a:latin typeface="Roboto"/>
                <a:ea typeface="Roboto"/>
                <a:cs typeface="Roboto"/>
                <a:sym typeface="Roboto"/>
              </a:rPr>
              <a:t>Logical DFD</a:t>
            </a:r>
            <a:endParaRPr b="1"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AutoNum type="arabicPeriod"/>
            </a:pPr>
            <a:r>
              <a:rPr b="1" lang="en" sz="1600">
                <a:latin typeface="Roboto"/>
                <a:ea typeface="Roboto"/>
                <a:cs typeface="Roboto"/>
                <a:sym typeface="Roboto"/>
              </a:rPr>
              <a:t>Physical DFD</a:t>
            </a:r>
            <a:endParaRPr b="1" sz="1600">
              <a:latin typeface="Roboto"/>
              <a:ea typeface="Roboto"/>
              <a:cs typeface="Roboto"/>
              <a:sym typeface="Roboto"/>
            </a:endParaRPr>
          </a:p>
          <a:p>
            <a:pPr indent="0" lvl="0" marL="0" rtl="0" algn="l">
              <a:lnSpc>
                <a:spcPct val="115000"/>
              </a:lnSpc>
              <a:spcBef>
                <a:spcPts val="1200"/>
              </a:spcBef>
              <a:spcAft>
                <a:spcPts val="0"/>
              </a:spcAft>
              <a:buSzPts val="1300"/>
              <a:buNone/>
            </a:pPr>
            <a:r>
              <a:rPr b="1" lang="en" sz="1800">
                <a:solidFill>
                  <a:srgbClr val="FF0000"/>
                </a:solidFill>
                <a:latin typeface="Roboto"/>
                <a:ea typeface="Roboto"/>
                <a:cs typeface="Roboto"/>
                <a:sym typeface="Roboto"/>
              </a:rPr>
              <a:t>Logical DFD</a:t>
            </a:r>
            <a:r>
              <a:rPr b="1" lang="en" sz="1600">
                <a:latin typeface="Roboto"/>
                <a:ea typeface="Roboto"/>
                <a:cs typeface="Roboto"/>
                <a:sym typeface="Roboto"/>
              </a:rPr>
              <a:t>: A Logical DFD focuses on the business and the how the business operates. It describes the business events that takes place and the data required and produced by each event</a:t>
            </a:r>
            <a:endParaRPr b="1" sz="1600">
              <a:latin typeface="Roboto"/>
              <a:ea typeface="Roboto"/>
              <a:cs typeface="Roboto"/>
              <a:sym typeface="Roboto"/>
            </a:endParaRPr>
          </a:p>
          <a:p>
            <a:pPr indent="0" lvl="0" marL="0" rtl="0" algn="l">
              <a:lnSpc>
                <a:spcPct val="115000"/>
              </a:lnSpc>
              <a:spcBef>
                <a:spcPts val="1200"/>
              </a:spcBef>
              <a:spcAft>
                <a:spcPts val="1200"/>
              </a:spcAft>
              <a:buSzPts val="1300"/>
              <a:buNone/>
            </a:pPr>
            <a:r>
              <a:rPr b="1" lang="en" sz="1600">
                <a:solidFill>
                  <a:srgbClr val="FF0000"/>
                </a:solidFill>
                <a:latin typeface="Roboto"/>
                <a:ea typeface="Roboto"/>
                <a:cs typeface="Roboto"/>
                <a:sym typeface="Roboto"/>
              </a:rPr>
              <a:t>Physical DFD</a:t>
            </a:r>
            <a:r>
              <a:rPr b="1" lang="en" sz="1600">
                <a:latin typeface="Roboto"/>
                <a:ea typeface="Roboto"/>
                <a:cs typeface="Roboto"/>
                <a:sym typeface="Roboto"/>
              </a:rPr>
              <a:t>: Physical DFD shows that how system will be implemented.</a:t>
            </a:r>
            <a:endParaRPr b="1" sz="16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94" name="Google Shape;194;p2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95" name="Google Shape;195;p29"/>
          <p:cNvPicPr preferRelativeResize="0"/>
          <p:nvPr/>
        </p:nvPicPr>
        <p:blipFill rotWithShape="1">
          <a:blip r:embed="rId3">
            <a:alphaModFix/>
          </a:blip>
          <a:srcRect b="0" l="0" r="0" t="0"/>
          <a:stretch/>
        </p:blipFill>
        <p:spPr>
          <a:xfrm>
            <a:off x="0" y="0"/>
            <a:ext cx="9144000"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311700" y="461050"/>
            <a:ext cx="8520600" cy="604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a:t>Example of Logical and Physical DFD</a:t>
            </a:r>
            <a:endParaRPr b="1"/>
          </a:p>
        </p:txBody>
      </p:sp>
      <p:sp>
        <p:nvSpPr>
          <p:cNvPr id="201" name="Google Shape;201;p3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02" name="Google Shape;202;p30"/>
          <p:cNvPicPr preferRelativeResize="0"/>
          <p:nvPr/>
        </p:nvPicPr>
        <p:blipFill rotWithShape="1">
          <a:blip r:embed="rId3">
            <a:alphaModFix/>
          </a:blip>
          <a:srcRect b="0" l="0" r="0" t="0"/>
          <a:stretch/>
        </p:blipFill>
        <p:spPr>
          <a:xfrm>
            <a:off x="0" y="1264450"/>
            <a:ext cx="9144000" cy="3879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729450" y="5685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DFD Levels</a:t>
            </a:r>
            <a:endParaRPr/>
          </a:p>
        </p:txBody>
      </p:sp>
      <p:sp>
        <p:nvSpPr>
          <p:cNvPr id="208" name="Google Shape;208;p3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09" name="Google Shape;209;p31"/>
          <p:cNvPicPr preferRelativeResize="0"/>
          <p:nvPr/>
        </p:nvPicPr>
        <p:blipFill rotWithShape="1">
          <a:blip r:embed="rId3">
            <a:alphaModFix/>
          </a:blip>
          <a:srcRect b="13137" l="9009" r="12162" t="29314"/>
          <a:stretch/>
        </p:blipFill>
        <p:spPr>
          <a:xfrm>
            <a:off x="729450" y="1328725"/>
            <a:ext cx="7834125" cy="3488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685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Definition</a:t>
            </a:r>
            <a:endParaRPr/>
          </a:p>
        </p:txBody>
      </p:sp>
      <p:sp>
        <p:nvSpPr>
          <p:cNvPr id="93" name="Google Shape;93;p14"/>
          <p:cNvSpPr txBox="1"/>
          <p:nvPr>
            <p:ph idx="1" type="body"/>
          </p:nvPr>
        </p:nvSpPr>
        <p:spPr>
          <a:xfrm>
            <a:off x="729450" y="1382325"/>
            <a:ext cx="7688700" cy="36111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SzPts val="1500"/>
              <a:buFont typeface="Roboto"/>
              <a:buChar char="●"/>
            </a:pPr>
            <a:r>
              <a:rPr b="1" lang="en" sz="1500">
                <a:latin typeface="Roboto"/>
                <a:ea typeface="Roboto"/>
                <a:cs typeface="Roboto"/>
                <a:sym typeface="Roboto"/>
              </a:rPr>
              <a:t>A Data Flow Diagram is (DFD) is a graphical representation of the “flow ” of the data in your system</a:t>
            </a:r>
            <a:endParaRPr b="1" sz="1500">
              <a:latin typeface="Roboto"/>
              <a:ea typeface="Roboto"/>
              <a:cs typeface="Roboto"/>
              <a:sym typeface="Roboto"/>
            </a:endParaRPr>
          </a:p>
          <a:p>
            <a:pPr indent="0" lvl="0" marL="0" rtl="0" algn="l">
              <a:lnSpc>
                <a:spcPct val="115000"/>
              </a:lnSpc>
              <a:spcBef>
                <a:spcPts val="1200"/>
              </a:spcBef>
              <a:spcAft>
                <a:spcPts val="0"/>
              </a:spcAft>
              <a:buSzPts val="1300"/>
              <a:buNone/>
            </a:pPr>
            <a:r>
              <a:rPr b="1" lang="en" sz="1500">
                <a:latin typeface="Roboto"/>
                <a:ea typeface="Roboto"/>
                <a:cs typeface="Roboto"/>
                <a:sym typeface="Roboto"/>
              </a:rPr>
              <a:t>							</a:t>
            </a:r>
            <a:r>
              <a:rPr b="1" lang="en" sz="2000">
                <a:latin typeface="Roboto"/>
                <a:ea typeface="Roboto"/>
                <a:cs typeface="Roboto"/>
                <a:sym typeface="Roboto"/>
              </a:rPr>
              <a:t>OR</a:t>
            </a:r>
            <a:endParaRPr b="1" sz="2000">
              <a:latin typeface="Roboto"/>
              <a:ea typeface="Roboto"/>
              <a:cs typeface="Roboto"/>
              <a:sym typeface="Roboto"/>
            </a:endParaRPr>
          </a:p>
          <a:p>
            <a:pPr indent="-323850" lvl="0" marL="457200" rtl="0" algn="l">
              <a:lnSpc>
                <a:spcPct val="115000"/>
              </a:lnSpc>
              <a:spcBef>
                <a:spcPts val="1200"/>
              </a:spcBef>
              <a:spcAft>
                <a:spcPts val="0"/>
              </a:spcAft>
              <a:buSzPts val="1500"/>
              <a:buFont typeface="Roboto"/>
              <a:buChar char="●"/>
            </a:pPr>
            <a:r>
              <a:rPr b="1" lang="en" sz="1500">
                <a:latin typeface="Roboto"/>
                <a:ea typeface="Roboto"/>
                <a:cs typeface="Roboto"/>
                <a:sym typeface="Roboto"/>
              </a:rPr>
              <a:t>A data flow diagram looks at how the data flows in your system.</a:t>
            </a:r>
            <a:endParaRPr b="1"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b="1" lang="en" sz="1500">
                <a:latin typeface="Roboto"/>
                <a:ea typeface="Roboto"/>
                <a:cs typeface="Roboto"/>
                <a:sym typeface="Roboto"/>
              </a:rPr>
              <a:t>It concerns about the things like, how the data will come from and how the data will go and how the where will the data be stored as well.</a:t>
            </a:r>
            <a:endParaRPr b="1"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b="1" lang="en" sz="1500">
                <a:latin typeface="Roboto"/>
                <a:ea typeface="Roboto"/>
                <a:cs typeface="Roboto"/>
                <a:sym typeface="Roboto"/>
              </a:rPr>
              <a:t>DFD does not tell about the processing of the information(i.e. Whether the processes happen in sequence or in parallel manner)</a:t>
            </a:r>
            <a:endParaRPr b="1" sz="1500">
              <a:latin typeface="Roboto"/>
              <a:ea typeface="Roboto"/>
              <a:cs typeface="Roboto"/>
              <a:sym typeface="Roboto"/>
            </a:endParaRPr>
          </a:p>
          <a:p>
            <a:pPr indent="0" lvl="0" marL="0" rtl="0" algn="l">
              <a:lnSpc>
                <a:spcPct val="115000"/>
              </a:lnSpc>
              <a:spcBef>
                <a:spcPts val="1200"/>
              </a:spcBef>
              <a:spcAft>
                <a:spcPts val="1200"/>
              </a:spcAft>
              <a:buSzPts val="1300"/>
              <a:buNone/>
            </a:pPr>
            <a:r>
              <a:t/>
            </a:r>
            <a:endParaRPr b="1" sz="15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675875" y="5685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Level - O DFD</a:t>
            </a:r>
            <a:endParaRPr/>
          </a:p>
        </p:txBody>
      </p:sp>
      <p:sp>
        <p:nvSpPr>
          <p:cNvPr id="215" name="Google Shape;215;p32"/>
          <p:cNvSpPr txBox="1"/>
          <p:nvPr>
            <p:ph idx="1" type="body"/>
          </p:nvPr>
        </p:nvSpPr>
        <p:spPr>
          <a:xfrm>
            <a:off x="729450" y="1350175"/>
            <a:ext cx="7688700" cy="29898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Font typeface="Roboto"/>
              <a:buChar char="●"/>
            </a:pPr>
            <a:r>
              <a:rPr b="1" lang="en" sz="1600">
                <a:latin typeface="Roboto"/>
                <a:ea typeface="Roboto"/>
                <a:cs typeface="Roboto"/>
                <a:sym typeface="Roboto"/>
              </a:rPr>
              <a:t>Level - 0 DFD also known as the (context Level DFD ) is the simplest DFD</a:t>
            </a:r>
            <a:endParaRPr b="1"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b="1" lang="en" sz="1600">
                <a:latin typeface="Roboto"/>
                <a:ea typeface="Roboto"/>
                <a:cs typeface="Roboto"/>
                <a:sym typeface="Roboto"/>
              </a:rPr>
              <a:t>DFD Level- 0 is concerned with how the system interacts with the outside world</a:t>
            </a:r>
            <a:endParaRPr b="1"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b="1" lang="en" sz="1600">
                <a:latin typeface="Roboto"/>
                <a:ea typeface="Roboto"/>
                <a:cs typeface="Roboto"/>
                <a:sym typeface="Roboto"/>
              </a:rPr>
              <a:t>This level represents the input and output of the system </a:t>
            </a:r>
            <a:endParaRPr b="1"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b="1" lang="en" sz="1600">
                <a:latin typeface="Roboto"/>
                <a:ea typeface="Roboto"/>
                <a:cs typeface="Roboto"/>
                <a:sym typeface="Roboto"/>
              </a:rPr>
              <a:t>DFD Level-0 combines the sets DFD fragments into one diagram.</a:t>
            </a:r>
            <a:endParaRPr b="1"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b="1" lang="en" sz="1600">
                <a:latin typeface="Roboto"/>
                <a:ea typeface="Roboto"/>
                <a:cs typeface="Roboto"/>
                <a:sym typeface="Roboto"/>
              </a:rPr>
              <a:t>Generally moves from top to bottom and left to right.</a:t>
            </a:r>
            <a:endParaRPr b="1"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b="1" lang="en" sz="1600">
                <a:solidFill>
                  <a:srgbClr val="334960"/>
                </a:solidFill>
                <a:highlight>
                  <a:schemeClr val="lt1"/>
                </a:highlight>
                <a:latin typeface="Roboto"/>
                <a:ea typeface="Roboto"/>
                <a:cs typeface="Roboto"/>
                <a:sym typeface="Roboto"/>
              </a:rPr>
              <a:t>It’s designed to be an at-a-glance view, showing the system as a single high-level process, with its relationship to external entities.</a:t>
            </a:r>
            <a:endParaRPr b="1" sz="16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727650" y="5900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How to Create Level - O DFD</a:t>
            </a:r>
            <a:endParaRPr/>
          </a:p>
        </p:txBody>
      </p:sp>
      <p:sp>
        <p:nvSpPr>
          <p:cNvPr id="221" name="Google Shape;221;p33"/>
          <p:cNvSpPr txBox="1"/>
          <p:nvPr>
            <p:ph idx="1" type="body"/>
          </p:nvPr>
        </p:nvSpPr>
        <p:spPr>
          <a:xfrm>
            <a:off x="729450" y="1393025"/>
            <a:ext cx="7688700" cy="2946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Font typeface="Roboto"/>
              <a:buAutoNum type="arabicPeriod"/>
            </a:pPr>
            <a:r>
              <a:rPr b="1" lang="en" sz="1800">
                <a:latin typeface="Roboto"/>
                <a:ea typeface="Roboto"/>
                <a:cs typeface="Roboto"/>
                <a:sym typeface="Roboto"/>
              </a:rPr>
              <a:t>Identify your main system.</a:t>
            </a:r>
            <a:endParaRPr b="1"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AutoNum type="arabicPeriod"/>
            </a:pPr>
            <a:r>
              <a:rPr b="1" lang="en" sz="1800">
                <a:latin typeface="Roboto"/>
                <a:ea typeface="Roboto"/>
                <a:cs typeface="Roboto"/>
                <a:sym typeface="Roboto"/>
              </a:rPr>
              <a:t>Identify the external people who will interact with the system</a:t>
            </a:r>
            <a:endParaRPr b="1"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AutoNum type="arabicPeriod"/>
            </a:pPr>
            <a:r>
              <a:rPr b="1" lang="en" sz="1800">
                <a:latin typeface="Roboto"/>
                <a:ea typeface="Roboto"/>
                <a:cs typeface="Roboto"/>
                <a:sym typeface="Roboto"/>
              </a:rPr>
              <a:t>Decide what data will these entities enter into the system.</a:t>
            </a:r>
            <a:endParaRPr b="1"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AutoNum type="arabicPeriod"/>
            </a:pPr>
            <a:r>
              <a:rPr b="1" lang="en" sz="1800">
                <a:latin typeface="Roboto"/>
                <a:ea typeface="Roboto"/>
                <a:cs typeface="Roboto"/>
                <a:sym typeface="Roboto"/>
              </a:rPr>
              <a:t>Determine what will be the output to these entities from the system.</a:t>
            </a:r>
            <a:endParaRPr b="1" sz="18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729450" y="6007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Example of DFD Level - O</a:t>
            </a:r>
            <a:endParaRPr/>
          </a:p>
        </p:txBody>
      </p:sp>
      <p:pic>
        <p:nvPicPr>
          <p:cNvPr id="227" name="Google Shape;227;p34"/>
          <p:cNvPicPr preferRelativeResize="0"/>
          <p:nvPr/>
        </p:nvPicPr>
        <p:blipFill>
          <a:blip r:embed="rId3">
            <a:alphaModFix/>
          </a:blip>
          <a:stretch>
            <a:fillRect/>
          </a:stretch>
        </p:blipFill>
        <p:spPr>
          <a:xfrm>
            <a:off x="1457050" y="1616025"/>
            <a:ext cx="6334125" cy="2971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727650" y="5364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DFD Level - 1 </a:t>
            </a:r>
            <a:endParaRPr/>
          </a:p>
        </p:txBody>
      </p:sp>
      <p:sp>
        <p:nvSpPr>
          <p:cNvPr id="233" name="Google Shape;233;p35"/>
          <p:cNvSpPr txBox="1"/>
          <p:nvPr>
            <p:ph idx="1" type="body"/>
          </p:nvPr>
        </p:nvSpPr>
        <p:spPr>
          <a:xfrm>
            <a:off x="729450" y="1328750"/>
            <a:ext cx="7688700" cy="3011100"/>
          </a:xfrm>
          <a:prstGeom prst="rect">
            <a:avLst/>
          </a:prstGeom>
          <a:noFill/>
          <a:ln>
            <a:noFill/>
          </a:ln>
        </p:spPr>
        <p:txBody>
          <a:bodyPr anchorCtr="0" anchor="t" bIns="91425" lIns="91425" spcFirstLastPara="1" rIns="91425" wrap="square" tIns="91425">
            <a:noAutofit/>
          </a:bodyPr>
          <a:lstStyle/>
          <a:p>
            <a:pPr indent="-331787" lvl="0" marL="647700" rtl="0" algn="l">
              <a:lnSpc>
                <a:spcPct val="135000"/>
              </a:lnSpc>
              <a:spcBef>
                <a:spcPts val="1500"/>
              </a:spcBef>
              <a:spcAft>
                <a:spcPts val="0"/>
              </a:spcAft>
              <a:buClr>
                <a:srgbClr val="282C33"/>
              </a:buClr>
              <a:buSzPts val="1625"/>
              <a:buFont typeface="Roboto"/>
              <a:buChar char="●"/>
            </a:pPr>
            <a:r>
              <a:rPr b="1" lang="en" sz="1735">
                <a:solidFill>
                  <a:srgbClr val="334960"/>
                </a:solidFill>
                <a:highlight>
                  <a:schemeClr val="lt1"/>
                </a:highlight>
                <a:latin typeface="Roboto"/>
                <a:ea typeface="Roboto"/>
                <a:cs typeface="Roboto"/>
                <a:sym typeface="Roboto"/>
              </a:rPr>
              <a:t>DFD Level 1 provides a more detailed breakout of pieces of the Context Level Diagram. </a:t>
            </a:r>
            <a:endParaRPr b="1" sz="1735">
              <a:solidFill>
                <a:srgbClr val="334960"/>
              </a:solidFill>
              <a:highlight>
                <a:schemeClr val="lt1"/>
              </a:highlight>
              <a:latin typeface="Roboto"/>
              <a:ea typeface="Roboto"/>
              <a:cs typeface="Roboto"/>
              <a:sym typeface="Roboto"/>
            </a:endParaRPr>
          </a:p>
          <a:p>
            <a:pPr indent="-338772" lvl="0" marL="647700" rtl="0" algn="l">
              <a:lnSpc>
                <a:spcPct val="135000"/>
              </a:lnSpc>
              <a:spcBef>
                <a:spcPts val="1500"/>
              </a:spcBef>
              <a:spcAft>
                <a:spcPts val="0"/>
              </a:spcAft>
              <a:buClr>
                <a:srgbClr val="334960"/>
              </a:buClr>
              <a:buSzPts val="1735"/>
              <a:buFont typeface="Roboto"/>
              <a:buChar char="●"/>
            </a:pPr>
            <a:r>
              <a:rPr b="1" lang="en" sz="1735">
                <a:solidFill>
                  <a:srgbClr val="334960"/>
                </a:solidFill>
                <a:highlight>
                  <a:schemeClr val="lt1"/>
                </a:highlight>
                <a:latin typeface="Roboto"/>
                <a:ea typeface="Roboto"/>
                <a:cs typeface="Roboto"/>
                <a:sym typeface="Roboto"/>
              </a:rPr>
              <a:t>Basic modules of the system are shown in this level and how the data moves through these modules is shown in this level.</a:t>
            </a:r>
            <a:endParaRPr b="1" sz="1735">
              <a:solidFill>
                <a:srgbClr val="334960"/>
              </a:solidFill>
              <a:highlight>
                <a:schemeClr val="lt1"/>
              </a:highlight>
              <a:latin typeface="Roboto"/>
              <a:ea typeface="Roboto"/>
              <a:cs typeface="Roboto"/>
              <a:sym typeface="Roboto"/>
            </a:endParaRPr>
          </a:p>
          <a:p>
            <a:pPr indent="-338772" lvl="0" marL="647700" rtl="0" algn="l">
              <a:lnSpc>
                <a:spcPct val="135000"/>
              </a:lnSpc>
              <a:spcBef>
                <a:spcPts val="1500"/>
              </a:spcBef>
              <a:spcAft>
                <a:spcPts val="0"/>
              </a:spcAft>
              <a:buClr>
                <a:srgbClr val="334960"/>
              </a:buClr>
              <a:buSzPts val="1735"/>
              <a:buFont typeface="Roboto"/>
              <a:buChar char="●"/>
            </a:pPr>
            <a:r>
              <a:rPr b="1" lang="en" sz="1735">
                <a:solidFill>
                  <a:srgbClr val="334960"/>
                </a:solidFill>
                <a:highlight>
                  <a:schemeClr val="lt1"/>
                </a:highlight>
                <a:latin typeface="Roboto"/>
                <a:ea typeface="Roboto"/>
                <a:cs typeface="Roboto"/>
                <a:sym typeface="Roboto"/>
              </a:rPr>
              <a:t>DFD Level - 1 provides a high level view of the system that identifies the major processes  and how the data is stores</a:t>
            </a:r>
            <a:endParaRPr b="1" sz="1625">
              <a:solidFill>
                <a:srgbClr val="282C33"/>
              </a:solidFill>
              <a:latin typeface="Roboto"/>
              <a:ea typeface="Roboto"/>
              <a:cs typeface="Roboto"/>
              <a:sym typeface="Roboto"/>
            </a:endParaRPr>
          </a:p>
          <a:p>
            <a:pPr indent="0" lvl="0" marL="0" rtl="0" algn="l">
              <a:lnSpc>
                <a:spcPct val="115000"/>
              </a:lnSpc>
              <a:spcBef>
                <a:spcPts val="1500"/>
              </a:spcBef>
              <a:spcAft>
                <a:spcPts val="0"/>
              </a:spcAft>
              <a:buClr>
                <a:srgbClr val="000000"/>
              </a:buClr>
              <a:buSzPts val="605"/>
              <a:buFont typeface="Arial"/>
              <a:buNone/>
            </a:pPr>
            <a:r>
              <a:t/>
            </a:r>
            <a:endParaRPr b="1" sz="1790">
              <a:latin typeface="Roboto"/>
              <a:ea typeface="Roboto"/>
              <a:cs typeface="Roboto"/>
              <a:sym typeface="Roboto"/>
            </a:endParaRPr>
          </a:p>
          <a:p>
            <a:pPr indent="0" lvl="0" marL="0" rtl="0" algn="l">
              <a:lnSpc>
                <a:spcPct val="115000"/>
              </a:lnSpc>
              <a:spcBef>
                <a:spcPts val="1200"/>
              </a:spcBef>
              <a:spcAft>
                <a:spcPts val="1200"/>
              </a:spcAft>
              <a:buSzPts val="605"/>
              <a:buNone/>
            </a:pPr>
            <a:r>
              <a:t/>
            </a:r>
            <a:endParaRPr b="1" sz="1515">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727650" y="5899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Example of DFD level - 1</a:t>
            </a:r>
            <a:endParaRPr/>
          </a:p>
        </p:txBody>
      </p:sp>
      <p:pic>
        <p:nvPicPr>
          <p:cNvPr id="239" name="Google Shape;239;p36"/>
          <p:cNvPicPr preferRelativeResize="0"/>
          <p:nvPr/>
        </p:nvPicPr>
        <p:blipFill>
          <a:blip r:embed="rId3">
            <a:alphaModFix/>
          </a:blip>
          <a:stretch>
            <a:fillRect/>
          </a:stretch>
        </p:blipFill>
        <p:spPr>
          <a:xfrm>
            <a:off x="1906475" y="1259825"/>
            <a:ext cx="5334649" cy="3527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727650" y="6114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How to create level - 1 DFD</a:t>
            </a:r>
            <a:endParaRPr/>
          </a:p>
        </p:txBody>
      </p:sp>
      <p:sp>
        <p:nvSpPr>
          <p:cNvPr id="245" name="Google Shape;245;p37"/>
          <p:cNvSpPr txBox="1"/>
          <p:nvPr>
            <p:ph idx="1" type="body"/>
          </p:nvPr>
        </p:nvSpPr>
        <p:spPr>
          <a:xfrm>
            <a:off x="729450" y="1393025"/>
            <a:ext cx="7688700" cy="2946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Font typeface="Roboto"/>
              <a:buAutoNum type="arabicPeriod"/>
            </a:pPr>
            <a:r>
              <a:rPr b="1" lang="en" sz="1800">
                <a:latin typeface="Roboto"/>
                <a:ea typeface="Roboto"/>
                <a:cs typeface="Roboto"/>
                <a:sym typeface="Roboto"/>
              </a:rPr>
              <a:t>Primary focus should be on the processes that will process the data</a:t>
            </a:r>
            <a:endParaRPr b="1"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AutoNum type="arabicPeriod"/>
            </a:pPr>
            <a:r>
              <a:rPr b="1" lang="en" sz="1800">
                <a:latin typeface="Roboto"/>
                <a:ea typeface="Roboto"/>
                <a:cs typeface="Roboto"/>
                <a:sym typeface="Roboto"/>
              </a:rPr>
              <a:t>Identify what information will flow between the processes and what information will flow between the processes and the external entities.</a:t>
            </a:r>
            <a:endParaRPr b="1"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AutoNum type="arabicPeriod"/>
            </a:pPr>
            <a:r>
              <a:rPr b="1" lang="en" sz="1800">
                <a:latin typeface="Roboto"/>
                <a:ea typeface="Roboto"/>
                <a:cs typeface="Roboto"/>
                <a:sym typeface="Roboto"/>
              </a:rPr>
              <a:t>Identify what information will be stored permanently in the data store for future use by the system.</a:t>
            </a:r>
            <a:endParaRPr b="1" sz="18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txBox="1"/>
          <p:nvPr>
            <p:ph type="title"/>
          </p:nvPr>
        </p:nvSpPr>
        <p:spPr>
          <a:xfrm>
            <a:off x="729450" y="5364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Level - 2 DFD and further Levels</a:t>
            </a:r>
            <a:endParaRPr/>
          </a:p>
        </p:txBody>
      </p:sp>
      <p:sp>
        <p:nvSpPr>
          <p:cNvPr id="251" name="Google Shape;251;p38"/>
          <p:cNvSpPr txBox="1"/>
          <p:nvPr>
            <p:ph idx="1" type="body"/>
          </p:nvPr>
        </p:nvSpPr>
        <p:spPr>
          <a:xfrm>
            <a:off x="729450" y="1500200"/>
            <a:ext cx="7688700" cy="2839800"/>
          </a:xfrm>
          <a:prstGeom prst="rect">
            <a:avLst/>
          </a:prstGeom>
          <a:noFill/>
          <a:ln>
            <a:noFill/>
          </a:ln>
        </p:spPr>
        <p:txBody>
          <a:bodyPr anchorCtr="0" anchor="t" bIns="91425" lIns="91425" spcFirstLastPara="1" rIns="91425" wrap="square" tIns="91425">
            <a:normAutofit/>
          </a:bodyPr>
          <a:lstStyle/>
          <a:p>
            <a:pPr indent="-317500" lvl="0" marL="457200" rtl="0" algn="l">
              <a:lnSpc>
                <a:spcPct val="135000"/>
              </a:lnSpc>
              <a:spcBef>
                <a:spcPts val="1500"/>
              </a:spcBef>
              <a:spcAft>
                <a:spcPts val="0"/>
              </a:spcAft>
              <a:buSzPts val="1400"/>
              <a:buFont typeface="Roboto"/>
              <a:buChar char="●"/>
            </a:pPr>
            <a:r>
              <a:rPr b="1" lang="en" sz="1800">
                <a:solidFill>
                  <a:srgbClr val="334960"/>
                </a:solidFill>
                <a:highlight>
                  <a:schemeClr val="lt1"/>
                </a:highlight>
                <a:latin typeface="Roboto"/>
                <a:ea typeface="Roboto"/>
                <a:cs typeface="Roboto"/>
                <a:sym typeface="Roboto"/>
              </a:rPr>
              <a:t>Each process from level - 1 is exploded even more into sub processes. This decomposition continues at each level.</a:t>
            </a:r>
            <a:endParaRPr b="1" sz="1800">
              <a:solidFill>
                <a:srgbClr val="334960"/>
              </a:solidFill>
              <a:highlight>
                <a:schemeClr val="lt1"/>
              </a:highlight>
              <a:latin typeface="Roboto"/>
              <a:ea typeface="Roboto"/>
              <a:cs typeface="Roboto"/>
              <a:sym typeface="Roboto"/>
            </a:endParaRPr>
          </a:p>
          <a:p>
            <a:pPr indent="-317500" lvl="0" marL="457200" rtl="0" algn="l">
              <a:lnSpc>
                <a:spcPct val="135000"/>
              </a:lnSpc>
              <a:spcBef>
                <a:spcPts val="1500"/>
              </a:spcBef>
              <a:spcAft>
                <a:spcPts val="0"/>
              </a:spcAft>
              <a:buSzPts val="1400"/>
              <a:buChar char="●"/>
            </a:pPr>
            <a:r>
              <a:rPr b="1" lang="en" sz="1800">
                <a:solidFill>
                  <a:srgbClr val="334960"/>
                </a:solidFill>
                <a:highlight>
                  <a:schemeClr val="lt1"/>
                </a:highlight>
                <a:latin typeface="Roboto"/>
                <a:ea typeface="Roboto"/>
                <a:cs typeface="Roboto"/>
                <a:sym typeface="Roboto"/>
              </a:rPr>
              <a:t>DFD Level 2 then goes one step deeper into parts of Level 1. It may require more text to reach the necessary level of detail about the system’s functioning. </a:t>
            </a:r>
            <a:endParaRPr b="1" sz="1800">
              <a:solidFill>
                <a:srgbClr val="334960"/>
              </a:solidFill>
              <a:highlight>
                <a:schemeClr val="lt1"/>
              </a:highlight>
              <a:latin typeface="Roboto"/>
              <a:ea typeface="Roboto"/>
              <a:cs typeface="Roboto"/>
              <a:sym typeface="Roboto"/>
            </a:endParaRPr>
          </a:p>
          <a:p>
            <a:pPr indent="-342900" lvl="0" marL="457200" rtl="0" algn="l">
              <a:lnSpc>
                <a:spcPct val="135000"/>
              </a:lnSpc>
              <a:spcBef>
                <a:spcPts val="1500"/>
              </a:spcBef>
              <a:spcAft>
                <a:spcPts val="0"/>
              </a:spcAft>
              <a:buClr>
                <a:srgbClr val="334960"/>
              </a:buClr>
              <a:buSzPts val="1800"/>
              <a:buFont typeface="Roboto"/>
              <a:buChar char="●"/>
            </a:pPr>
            <a:r>
              <a:rPr b="1" lang="en" sz="1800">
                <a:solidFill>
                  <a:srgbClr val="334960"/>
                </a:solidFill>
                <a:highlight>
                  <a:schemeClr val="lt1"/>
                </a:highlight>
                <a:latin typeface="Roboto"/>
                <a:ea typeface="Roboto"/>
                <a:cs typeface="Roboto"/>
                <a:sym typeface="Roboto"/>
              </a:rPr>
              <a:t>Number of levels possible depends on the complexity of the system.</a:t>
            </a:r>
            <a:endParaRPr b="1" sz="1800">
              <a:solidFill>
                <a:srgbClr val="334960"/>
              </a:solidFill>
              <a:highlight>
                <a:schemeClr val="lt1"/>
              </a:highlight>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9"/>
          <p:cNvSpPr txBox="1"/>
          <p:nvPr>
            <p:ph type="title"/>
          </p:nvPr>
        </p:nvSpPr>
        <p:spPr>
          <a:xfrm>
            <a:off x="677325" y="588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DFD Balancing</a:t>
            </a:r>
            <a:endParaRPr/>
          </a:p>
        </p:txBody>
      </p:sp>
      <p:sp>
        <p:nvSpPr>
          <p:cNvPr id="257" name="Google Shape;257;p39"/>
          <p:cNvSpPr txBox="1"/>
          <p:nvPr>
            <p:ph idx="1" type="body"/>
          </p:nvPr>
        </p:nvSpPr>
        <p:spPr>
          <a:xfrm>
            <a:off x="729450" y="1442275"/>
            <a:ext cx="7688700" cy="2897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conservation of inputs and outputs to a data flow process when </a:t>
            </a:r>
            <a:r>
              <a:rPr lang="en" sz="1800"/>
              <a:t>that</a:t>
            </a:r>
            <a:r>
              <a:rPr lang="en" sz="1800"/>
              <a:t> process is decomposed to a lower level </a:t>
            </a:r>
            <a:endParaRPr sz="1800"/>
          </a:p>
          <a:p>
            <a:pPr indent="0" lvl="0" marL="457200" rtl="0" algn="l">
              <a:spcBef>
                <a:spcPts val="0"/>
              </a:spcBef>
              <a:spcAft>
                <a:spcPts val="0"/>
              </a:spcAft>
              <a:buNone/>
            </a:pPr>
            <a:r>
              <a:t/>
            </a:r>
            <a:endParaRPr sz="1800"/>
          </a:p>
          <a:p>
            <a:pPr indent="0" lvl="0" marL="0" rtl="0" algn="l">
              <a:spcBef>
                <a:spcPts val="0"/>
              </a:spcBef>
              <a:spcAft>
                <a:spcPts val="0"/>
              </a:spcAft>
              <a:buNone/>
            </a:pPr>
            <a:r>
              <a:rPr b="1" lang="en" sz="1800"/>
              <a:t>Balanced means:</a:t>
            </a:r>
            <a:endParaRPr b="1" sz="1800"/>
          </a:p>
          <a:p>
            <a:pPr indent="-342900" lvl="0" marL="457200" rtl="0" algn="l">
              <a:spcBef>
                <a:spcPts val="0"/>
              </a:spcBef>
              <a:spcAft>
                <a:spcPts val="0"/>
              </a:spcAft>
              <a:buSzPts val="1800"/>
              <a:buChar char="●"/>
            </a:pPr>
            <a:r>
              <a:rPr lang="en" sz="1800"/>
              <a:t>Numbers of inputs to lower level DFD equal numbers of inputs </a:t>
            </a:r>
            <a:r>
              <a:rPr lang="en" sz="1800"/>
              <a:t>associated</a:t>
            </a:r>
            <a:r>
              <a:rPr lang="en" sz="1800"/>
              <a:t> process higher-level DFD</a:t>
            </a:r>
            <a:endParaRPr sz="1800"/>
          </a:p>
          <a:p>
            <a:pPr indent="-342900" lvl="0" marL="457200" rtl="0" algn="l">
              <a:spcBef>
                <a:spcPts val="0"/>
              </a:spcBef>
              <a:spcAft>
                <a:spcPts val="0"/>
              </a:spcAft>
              <a:buSzPts val="1800"/>
              <a:buChar char="●"/>
            </a:pPr>
            <a:r>
              <a:rPr lang="en" sz="1800"/>
              <a:t>Number of outputs to lower level DFD equal number of outputs to </a:t>
            </a:r>
            <a:r>
              <a:rPr lang="en" sz="1800"/>
              <a:t>associated</a:t>
            </a:r>
            <a:r>
              <a:rPr lang="en" sz="1800"/>
              <a:t> process of higher-level DFD</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0"/>
          <p:cNvSpPr txBox="1"/>
          <p:nvPr>
            <p:ph type="title"/>
          </p:nvPr>
        </p:nvSpPr>
        <p:spPr>
          <a:xfrm>
            <a:off x="486525" y="536725"/>
            <a:ext cx="8001900" cy="7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t>L</a:t>
            </a:r>
            <a:r>
              <a:rPr lang="en" sz="2040"/>
              <a:t>evel-2 diagram of decomposition of process 1.0 from level- 1</a:t>
            </a:r>
            <a:endParaRPr sz="2040"/>
          </a:p>
        </p:txBody>
      </p:sp>
      <p:pic>
        <p:nvPicPr>
          <p:cNvPr id="263" name="Google Shape;263;p40"/>
          <p:cNvPicPr preferRelativeResize="0"/>
          <p:nvPr/>
        </p:nvPicPr>
        <p:blipFill>
          <a:blip r:embed="rId3">
            <a:alphaModFix/>
          </a:blip>
          <a:stretch>
            <a:fillRect/>
          </a:stretch>
        </p:blipFill>
        <p:spPr>
          <a:xfrm>
            <a:off x="3447450" y="1511800"/>
            <a:ext cx="4857750" cy="2903775"/>
          </a:xfrm>
          <a:prstGeom prst="rect">
            <a:avLst/>
          </a:prstGeom>
          <a:noFill/>
          <a:ln>
            <a:noFill/>
          </a:ln>
        </p:spPr>
      </p:pic>
      <p:sp>
        <p:nvSpPr>
          <p:cNvPr id="264" name="Google Shape;264;p40"/>
          <p:cNvSpPr txBox="1"/>
          <p:nvPr/>
        </p:nvSpPr>
        <p:spPr>
          <a:xfrm>
            <a:off x="790650" y="1511800"/>
            <a:ext cx="26046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This are balanced because the number of inputs to outputs of process 1.0 of the Level-1 equals the number of outputs to Level-2 diagram. </a:t>
            </a:r>
            <a:endParaRPr sz="2000">
              <a:latin typeface="Lato"/>
              <a:ea typeface="Lato"/>
              <a:cs typeface="Lato"/>
              <a:sym typeface="Lato"/>
            </a:endParaRPr>
          </a:p>
        </p:txBody>
      </p:sp>
      <p:sp>
        <p:nvSpPr>
          <p:cNvPr id="265" name="Google Shape;265;p40"/>
          <p:cNvSpPr txBox="1"/>
          <p:nvPr/>
        </p:nvSpPr>
        <p:spPr>
          <a:xfrm>
            <a:off x="947025" y="4100900"/>
            <a:ext cx="2120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1 Input</a:t>
            </a:r>
            <a:endParaRPr b="1" sz="1500"/>
          </a:p>
          <a:p>
            <a:pPr indent="0" lvl="0" marL="0" rtl="0" algn="l">
              <a:spcBef>
                <a:spcPts val="0"/>
              </a:spcBef>
              <a:spcAft>
                <a:spcPts val="0"/>
              </a:spcAft>
              <a:buNone/>
            </a:pPr>
            <a:r>
              <a:rPr b="1" lang="en" sz="1500"/>
              <a:t>4 outputs</a:t>
            </a:r>
            <a:endParaRPr b="1" sz="1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1"/>
          <p:cNvSpPr txBox="1"/>
          <p:nvPr>
            <p:ph type="title"/>
          </p:nvPr>
        </p:nvSpPr>
        <p:spPr>
          <a:xfrm>
            <a:off x="599125" y="606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Unbalance DFD</a:t>
            </a:r>
            <a:endParaRPr/>
          </a:p>
        </p:txBody>
      </p:sp>
      <p:pic>
        <p:nvPicPr>
          <p:cNvPr id="271" name="Google Shape;271;p41"/>
          <p:cNvPicPr preferRelativeResize="0"/>
          <p:nvPr/>
        </p:nvPicPr>
        <p:blipFill>
          <a:blip r:embed="rId3">
            <a:alphaModFix/>
          </a:blip>
          <a:stretch>
            <a:fillRect/>
          </a:stretch>
        </p:blipFill>
        <p:spPr>
          <a:xfrm>
            <a:off x="3491850" y="1416200"/>
            <a:ext cx="4926300" cy="1563900"/>
          </a:xfrm>
          <a:prstGeom prst="rect">
            <a:avLst/>
          </a:prstGeom>
          <a:noFill/>
          <a:ln>
            <a:noFill/>
          </a:ln>
        </p:spPr>
      </p:pic>
      <p:pic>
        <p:nvPicPr>
          <p:cNvPr id="272" name="Google Shape;272;p41"/>
          <p:cNvPicPr preferRelativeResize="0"/>
          <p:nvPr/>
        </p:nvPicPr>
        <p:blipFill>
          <a:blip r:embed="rId4">
            <a:alphaModFix/>
          </a:blip>
          <a:stretch>
            <a:fillRect/>
          </a:stretch>
        </p:blipFill>
        <p:spPr>
          <a:xfrm>
            <a:off x="3607675" y="3110450"/>
            <a:ext cx="4810475" cy="1514475"/>
          </a:xfrm>
          <a:prstGeom prst="rect">
            <a:avLst/>
          </a:prstGeom>
          <a:noFill/>
          <a:ln>
            <a:noFill/>
          </a:ln>
        </p:spPr>
      </p:pic>
      <p:sp>
        <p:nvSpPr>
          <p:cNvPr id="273" name="Google Shape;273;p41"/>
          <p:cNvSpPr txBox="1"/>
          <p:nvPr/>
        </p:nvSpPr>
        <p:spPr>
          <a:xfrm>
            <a:off x="947025" y="1457800"/>
            <a:ext cx="23979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This is unbalanced because the process of the level 0 diagram has only one input and level 1 has two inputs </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7650" y="5899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DFD?</a:t>
            </a:r>
            <a:endParaRPr/>
          </a:p>
        </p:txBody>
      </p:sp>
      <p:sp>
        <p:nvSpPr>
          <p:cNvPr id="99" name="Google Shape;99;p1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00" name="Google Shape;100;p15"/>
          <p:cNvPicPr preferRelativeResize="0"/>
          <p:nvPr/>
        </p:nvPicPr>
        <p:blipFill rotWithShape="1">
          <a:blip r:embed="rId3">
            <a:alphaModFix/>
          </a:blip>
          <a:srcRect b="12168" l="0" r="0" t="27857"/>
          <a:stretch/>
        </p:blipFill>
        <p:spPr>
          <a:xfrm>
            <a:off x="0" y="1435900"/>
            <a:ext cx="9144000" cy="37076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2"/>
          <p:cNvSpPr txBox="1"/>
          <p:nvPr>
            <p:ph type="title"/>
          </p:nvPr>
        </p:nvSpPr>
        <p:spPr>
          <a:xfrm>
            <a:off x="727650" y="5899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Good Practices for Drawing DFD</a:t>
            </a:r>
            <a:endParaRPr/>
          </a:p>
        </p:txBody>
      </p:sp>
      <p:sp>
        <p:nvSpPr>
          <p:cNvPr id="279" name="Google Shape;279;p4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80" name="Google Shape;280;p42"/>
          <p:cNvPicPr preferRelativeResize="0"/>
          <p:nvPr/>
        </p:nvPicPr>
        <p:blipFill rotWithShape="1">
          <a:blip r:embed="rId3">
            <a:alphaModFix/>
          </a:blip>
          <a:srcRect b="14805" l="0" r="0" t="31198"/>
          <a:stretch/>
        </p:blipFill>
        <p:spPr>
          <a:xfrm>
            <a:off x="0" y="1307350"/>
            <a:ext cx="9144000" cy="3836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3"/>
          <p:cNvSpPr txBox="1"/>
          <p:nvPr>
            <p:ph type="title"/>
          </p:nvPr>
        </p:nvSpPr>
        <p:spPr>
          <a:xfrm>
            <a:off x="727800" y="5149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Numbering DFD Process </a:t>
            </a:r>
            <a:endParaRPr/>
          </a:p>
        </p:txBody>
      </p:sp>
      <p:sp>
        <p:nvSpPr>
          <p:cNvPr id="286" name="Google Shape;286;p43"/>
          <p:cNvSpPr txBox="1"/>
          <p:nvPr>
            <p:ph idx="1" type="body"/>
          </p:nvPr>
        </p:nvSpPr>
        <p:spPr>
          <a:xfrm>
            <a:off x="729325" y="1307300"/>
            <a:ext cx="3774300" cy="3686100"/>
          </a:xfrm>
          <a:prstGeom prst="rect">
            <a:avLst/>
          </a:prstGeom>
        </p:spPr>
        <p:txBody>
          <a:bodyPr anchorCtr="0" anchor="t" bIns="91425" lIns="91425" spcFirstLastPara="1" rIns="91425" wrap="square" tIns="91425">
            <a:noAutofit/>
          </a:bodyPr>
          <a:lstStyle/>
          <a:p>
            <a:pPr indent="-307975" lvl="0" marL="457200" rtl="0" algn="l">
              <a:spcBef>
                <a:spcPts val="0"/>
              </a:spcBef>
              <a:spcAft>
                <a:spcPts val="0"/>
              </a:spcAft>
              <a:buClr>
                <a:srgbClr val="000000"/>
              </a:buClr>
              <a:buSzPts val="1250"/>
              <a:buFont typeface="Arial"/>
              <a:buChar char="●"/>
            </a:pPr>
            <a:r>
              <a:rPr lang="en" sz="1250">
                <a:solidFill>
                  <a:srgbClr val="000000"/>
                </a:solidFill>
                <a:highlight>
                  <a:srgbClr val="FFFFFF"/>
                </a:highlight>
                <a:latin typeface="Arial"/>
                <a:ea typeface="Arial"/>
                <a:cs typeface="Arial"/>
                <a:sym typeface="Arial"/>
              </a:rPr>
              <a:t>Numbering can be used in leveled data flow diagrams, where you decompose a process into lower level processes, to more closely analyze the various transformations carried out by the parent process. </a:t>
            </a:r>
            <a:endParaRPr sz="1250">
              <a:solidFill>
                <a:srgbClr val="000000"/>
              </a:solidFill>
              <a:highlight>
                <a:srgbClr val="FFFFFF"/>
              </a:highlight>
              <a:latin typeface="Arial"/>
              <a:ea typeface="Arial"/>
              <a:cs typeface="Arial"/>
              <a:sym typeface="Arial"/>
            </a:endParaRPr>
          </a:p>
          <a:p>
            <a:pPr indent="-307975" lvl="0" marL="457200" rtl="0" algn="l">
              <a:spcBef>
                <a:spcPts val="0"/>
              </a:spcBef>
              <a:spcAft>
                <a:spcPts val="0"/>
              </a:spcAft>
              <a:buClr>
                <a:srgbClr val="000000"/>
              </a:buClr>
              <a:buSzPts val="1250"/>
              <a:buFont typeface="Arial"/>
              <a:buChar char="●"/>
            </a:pPr>
            <a:r>
              <a:rPr lang="en" sz="1250">
                <a:solidFill>
                  <a:srgbClr val="000000"/>
                </a:solidFill>
                <a:highlight>
                  <a:srgbClr val="FFFFFF"/>
                </a:highlight>
                <a:latin typeface="Arial"/>
                <a:ea typeface="Arial"/>
                <a:cs typeface="Arial"/>
                <a:sym typeface="Arial"/>
              </a:rPr>
              <a:t>Child processes inherit the number ID of their parent process, so that, for example, a top level DFD would have processes 1 2 3 4, the sub-process of process 3 would have processes 3.1, 3.2, 3.3, and 3.4, and the sub-process of the sub-process 3. 2 would have components 3.2.1, 3.2.2, 3.2.3, and 3.2.4:</a:t>
            </a:r>
            <a:endParaRPr sz="1600"/>
          </a:p>
        </p:txBody>
      </p:sp>
      <p:sp>
        <p:nvSpPr>
          <p:cNvPr id="287" name="Google Shape;287;p43"/>
          <p:cNvSpPr txBox="1"/>
          <p:nvPr>
            <p:ph idx="2" type="body"/>
          </p:nvPr>
        </p:nvSpPr>
        <p:spPr>
          <a:xfrm>
            <a:off x="4643600" y="1307275"/>
            <a:ext cx="3774300" cy="303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88" name="Google Shape;288;p43"/>
          <p:cNvPicPr preferRelativeResize="0"/>
          <p:nvPr/>
        </p:nvPicPr>
        <p:blipFill>
          <a:blip r:embed="rId3">
            <a:alphaModFix/>
          </a:blip>
          <a:stretch>
            <a:fillRect/>
          </a:stretch>
        </p:blipFill>
        <p:spPr>
          <a:xfrm>
            <a:off x="4643600" y="814400"/>
            <a:ext cx="4196800" cy="4039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4"/>
          <p:cNvSpPr txBox="1"/>
          <p:nvPr>
            <p:ph type="ctrTitle"/>
          </p:nvPr>
        </p:nvSpPr>
        <p:spPr>
          <a:xfrm>
            <a:off x="727950" y="2213300"/>
            <a:ext cx="76881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400"/>
              <a:t>Structure Chart</a:t>
            </a:r>
            <a:endParaRPr sz="4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727650" y="573425"/>
            <a:ext cx="7688700" cy="79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Module Structure Chart</a:t>
            </a:r>
            <a:endParaRPr sz="2800"/>
          </a:p>
        </p:txBody>
      </p:sp>
      <p:sp>
        <p:nvSpPr>
          <p:cNvPr id="299" name="Google Shape;299;p45"/>
          <p:cNvSpPr txBox="1"/>
          <p:nvPr>
            <p:ph idx="1" type="body"/>
          </p:nvPr>
        </p:nvSpPr>
        <p:spPr>
          <a:xfrm>
            <a:off x="771100" y="1675775"/>
            <a:ext cx="7688700" cy="2711700"/>
          </a:xfrm>
          <a:prstGeom prst="rect">
            <a:avLst/>
          </a:prstGeom>
        </p:spPr>
        <p:txBody>
          <a:bodyPr anchorCtr="0" anchor="t" bIns="91425" lIns="91425" spcFirstLastPara="1" rIns="91425" wrap="square" tIns="91425">
            <a:normAutofit/>
          </a:bodyPr>
          <a:lstStyle/>
          <a:p>
            <a:pPr indent="-349250" lvl="0" marL="457200" rtl="0" algn="l">
              <a:lnSpc>
                <a:spcPct val="115000"/>
              </a:lnSpc>
              <a:spcBef>
                <a:spcPts val="0"/>
              </a:spcBef>
              <a:spcAft>
                <a:spcPts val="0"/>
              </a:spcAft>
              <a:buClr>
                <a:srgbClr val="273239"/>
              </a:buClr>
              <a:buSzPts val="1900"/>
              <a:buFont typeface="Arial"/>
              <a:buChar char="●"/>
            </a:pPr>
            <a:r>
              <a:rPr lang="en" sz="1900">
                <a:solidFill>
                  <a:srgbClr val="273239"/>
                </a:solidFill>
                <a:highlight>
                  <a:srgbClr val="FFFFFF"/>
                </a:highlight>
                <a:latin typeface="Arial"/>
                <a:ea typeface="Arial"/>
                <a:cs typeface="Arial"/>
                <a:sym typeface="Arial"/>
              </a:rPr>
              <a:t>Hierarchical structure of modules. It breaks down the entire system into lowest functional modules, describe functions and sub-functions of each module of a system to a greater detail.</a:t>
            </a:r>
            <a:endParaRPr sz="1900">
              <a:solidFill>
                <a:srgbClr val="273239"/>
              </a:solidFill>
              <a:highlight>
                <a:srgbClr val="FFFFFF"/>
              </a:highlight>
              <a:latin typeface="Arial"/>
              <a:ea typeface="Arial"/>
              <a:cs typeface="Arial"/>
              <a:sym typeface="Arial"/>
            </a:endParaRPr>
          </a:p>
          <a:p>
            <a:pPr indent="-349250" lvl="0" marL="457200" rtl="0" algn="l">
              <a:lnSpc>
                <a:spcPct val="115000"/>
              </a:lnSpc>
              <a:spcBef>
                <a:spcPts val="0"/>
              </a:spcBef>
              <a:spcAft>
                <a:spcPts val="0"/>
              </a:spcAft>
              <a:buClr>
                <a:srgbClr val="273239"/>
              </a:buClr>
              <a:buSzPts val="1900"/>
              <a:buFont typeface="Arial"/>
              <a:buChar char="●"/>
            </a:pPr>
            <a:r>
              <a:rPr lang="en" sz="1900">
                <a:solidFill>
                  <a:srgbClr val="273239"/>
                </a:solidFill>
                <a:highlight>
                  <a:srgbClr val="FFFFFF"/>
                </a:highlight>
                <a:latin typeface="Arial"/>
                <a:ea typeface="Arial"/>
                <a:cs typeface="Arial"/>
                <a:sym typeface="Arial"/>
              </a:rPr>
              <a:t>Modules at top level called modules at low level.</a:t>
            </a:r>
            <a:endParaRPr sz="1900">
              <a:solidFill>
                <a:srgbClr val="273239"/>
              </a:solidFill>
              <a:highlight>
                <a:srgbClr val="FFFFFF"/>
              </a:highlight>
              <a:latin typeface="Arial"/>
              <a:ea typeface="Arial"/>
              <a:cs typeface="Arial"/>
              <a:sym typeface="Arial"/>
            </a:endParaRPr>
          </a:p>
          <a:p>
            <a:pPr indent="-349250" lvl="0" marL="457200" rtl="0" algn="l">
              <a:lnSpc>
                <a:spcPct val="150000"/>
              </a:lnSpc>
              <a:spcBef>
                <a:spcPts val="0"/>
              </a:spcBef>
              <a:spcAft>
                <a:spcPts val="0"/>
              </a:spcAft>
              <a:buClr>
                <a:srgbClr val="273239"/>
              </a:buClr>
              <a:buSzPts val="1900"/>
              <a:buFont typeface="Arial"/>
              <a:buChar char="●"/>
            </a:pPr>
            <a:r>
              <a:rPr lang="en" sz="1900">
                <a:solidFill>
                  <a:srgbClr val="273239"/>
                </a:solidFill>
                <a:highlight>
                  <a:srgbClr val="FFFFFF"/>
                </a:highlight>
                <a:latin typeface="Arial"/>
                <a:ea typeface="Arial"/>
                <a:cs typeface="Arial"/>
                <a:sym typeface="Arial"/>
              </a:rPr>
              <a:t>Components are read from top to bottom and left to right. </a:t>
            </a:r>
            <a:endParaRPr sz="1900">
              <a:solidFill>
                <a:srgbClr val="273239"/>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rgbClr val="273239"/>
              </a:solidFill>
              <a:highlight>
                <a:srgbClr val="FFFFFF"/>
              </a:highlight>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6"/>
          <p:cNvSpPr txBox="1"/>
          <p:nvPr>
            <p:ph type="title"/>
          </p:nvPr>
        </p:nvSpPr>
        <p:spPr>
          <a:xfrm>
            <a:off x="599125" y="562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73239"/>
                </a:solidFill>
                <a:highlight>
                  <a:srgbClr val="FFFFFF"/>
                </a:highlight>
                <a:latin typeface="Arial"/>
                <a:ea typeface="Arial"/>
                <a:cs typeface="Arial"/>
                <a:sym typeface="Arial"/>
              </a:rPr>
              <a:t>Symbols used for construction</a:t>
            </a:r>
            <a:endParaRPr sz="2800"/>
          </a:p>
        </p:txBody>
      </p:sp>
      <p:sp>
        <p:nvSpPr>
          <p:cNvPr id="305" name="Google Shape;305;p46"/>
          <p:cNvSpPr txBox="1"/>
          <p:nvPr>
            <p:ph idx="1" type="body"/>
          </p:nvPr>
        </p:nvSpPr>
        <p:spPr>
          <a:xfrm>
            <a:off x="727650" y="1251125"/>
            <a:ext cx="7688700" cy="3892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Clr>
                <a:srgbClr val="273239"/>
              </a:buClr>
              <a:buSzPts val="1400"/>
              <a:buFont typeface="Arial"/>
              <a:buAutoNum type="arabicPeriod"/>
            </a:pPr>
            <a:r>
              <a:rPr b="1" lang="en" sz="1400">
                <a:solidFill>
                  <a:srgbClr val="273239"/>
                </a:solidFill>
                <a:highlight>
                  <a:srgbClr val="FFFFFF"/>
                </a:highlight>
                <a:latin typeface="Arial"/>
                <a:ea typeface="Arial"/>
                <a:cs typeface="Arial"/>
                <a:sym typeface="Arial"/>
              </a:rPr>
              <a:t>Module</a:t>
            </a:r>
            <a:endParaRPr b="1" sz="1400">
              <a:solidFill>
                <a:srgbClr val="273239"/>
              </a:solidFill>
              <a:highlight>
                <a:srgbClr val="FFFFFF"/>
              </a:highlight>
              <a:latin typeface="Arial"/>
              <a:ea typeface="Arial"/>
              <a:cs typeface="Arial"/>
              <a:sym typeface="Arial"/>
            </a:endParaRPr>
          </a:p>
          <a:p>
            <a:pPr indent="457200" lvl="0" marL="0" rtl="0" algn="l">
              <a:lnSpc>
                <a:spcPct val="95000"/>
              </a:lnSpc>
              <a:spcBef>
                <a:spcPts val="0"/>
              </a:spcBef>
              <a:spcAft>
                <a:spcPts val="0"/>
              </a:spcAft>
              <a:buNone/>
            </a:pPr>
            <a:r>
              <a:rPr lang="en" sz="1400">
                <a:solidFill>
                  <a:srgbClr val="273239"/>
                </a:solidFill>
                <a:highlight>
                  <a:srgbClr val="FFFFFF"/>
                </a:highlight>
                <a:latin typeface="Arial"/>
                <a:ea typeface="Arial"/>
                <a:cs typeface="Arial"/>
                <a:sym typeface="Arial"/>
              </a:rPr>
              <a:t>It represents the process or task of the system. It is of three types.</a:t>
            </a:r>
            <a:endParaRPr sz="1400">
              <a:solidFill>
                <a:srgbClr val="273239"/>
              </a:solidFill>
              <a:highlight>
                <a:srgbClr val="FFFFFF"/>
              </a:highlight>
              <a:latin typeface="Arial"/>
              <a:ea typeface="Arial"/>
              <a:cs typeface="Arial"/>
              <a:sym typeface="Arial"/>
            </a:endParaRPr>
          </a:p>
          <a:p>
            <a:pPr indent="-317500" lvl="0" marL="685800" rtl="0" algn="l">
              <a:lnSpc>
                <a:spcPct val="138000"/>
              </a:lnSpc>
              <a:spcBef>
                <a:spcPts val="0"/>
              </a:spcBef>
              <a:spcAft>
                <a:spcPts val="0"/>
              </a:spcAft>
              <a:buClr>
                <a:srgbClr val="273239"/>
              </a:buClr>
              <a:buSzPts val="1400"/>
              <a:buFont typeface="Arial"/>
              <a:buChar char="●"/>
            </a:pPr>
            <a:r>
              <a:rPr b="1" lang="en" sz="1400">
                <a:solidFill>
                  <a:srgbClr val="273239"/>
                </a:solidFill>
                <a:highlight>
                  <a:srgbClr val="FFFFFF"/>
                </a:highlight>
                <a:latin typeface="Arial"/>
                <a:ea typeface="Arial"/>
                <a:cs typeface="Arial"/>
                <a:sym typeface="Arial"/>
              </a:rPr>
              <a:t>Control Module</a:t>
            </a:r>
            <a:br>
              <a:rPr b="1" lang="en" sz="1400">
                <a:solidFill>
                  <a:srgbClr val="273239"/>
                </a:solidFill>
                <a:highlight>
                  <a:srgbClr val="FFFFFF"/>
                </a:highlight>
                <a:latin typeface="Arial"/>
                <a:ea typeface="Arial"/>
                <a:cs typeface="Arial"/>
                <a:sym typeface="Arial"/>
              </a:rPr>
            </a:br>
            <a:r>
              <a:rPr lang="en" sz="1400">
                <a:solidFill>
                  <a:srgbClr val="273239"/>
                </a:solidFill>
                <a:highlight>
                  <a:srgbClr val="FFFFFF"/>
                </a:highlight>
                <a:latin typeface="Arial"/>
                <a:ea typeface="Arial"/>
                <a:cs typeface="Arial"/>
                <a:sym typeface="Arial"/>
              </a:rPr>
              <a:t>A control module branches to more than one sub module.</a:t>
            </a:r>
            <a:endParaRPr sz="1400">
              <a:solidFill>
                <a:srgbClr val="273239"/>
              </a:solidFill>
              <a:highlight>
                <a:srgbClr val="FFFFFF"/>
              </a:highlight>
              <a:latin typeface="Arial"/>
              <a:ea typeface="Arial"/>
              <a:cs typeface="Arial"/>
              <a:sym typeface="Arial"/>
            </a:endParaRPr>
          </a:p>
          <a:p>
            <a:pPr indent="-317500" lvl="0" marL="685800" rtl="0" algn="l">
              <a:lnSpc>
                <a:spcPct val="138000"/>
              </a:lnSpc>
              <a:spcBef>
                <a:spcPts val="0"/>
              </a:spcBef>
              <a:spcAft>
                <a:spcPts val="0"/>
              </a:spcAft>
              <a:buClr>
                <a:srgbClr val="273239"/>
              </a:buClr>
              <a:buSzPts val="1400"/>
              <a:buFont typeface="Arial"/>
              <a:buChar char="●"/>
            </a:pPr>
            <a:r>
              <a:rPr b="1" lang="en" sz="1400">
                <a:solidFill>
                  <a:srgbClr val="273239"/>
                </a:solidFill>
                <a:highlight>
                  <a:srgbClr val="FFFFFF"/>
                </a:highlight>
                <a:latin typeface="Arial"/>
                <a:ea typeface="Arial"/>
                <a:cs typeface="Arial"/>
                <a:sym typeface="Arial"/>
              </a:rPr>
              <a:t>Sub Module</a:t>
            </a:r>
            <a:br>
              <a:rPr b="1" lang="en" sz="1400">
                <a:solidFill>
                  <a:srgbClr val="273239"/>
                </a:solidFill>
                <a:highlight>
                  <a:srgbClr val="FFFFFF"/>
                </a:highlight>
                <a:latin typeface="Arial"/>
                <a:ea typeface="Arial"/>
                <a:cs typeface="Arial"/>
                <a:sym typeface="Arial"/>
              </a:rPr>
            </a:br>
            <a:r>
              <a:rPr lang="en" sz="1400">
                <a:solidFill>
                  <a:srgbClr val="273239"/>
                </a:solidFill>
                <a:highlight>
                  <a:srgbClr val="FFFFFF"/>
                </a:highlight>
                <a:latin typeface="Arial"/>
                <a:ea typeface="Arial"/>
                <a:cs typeface="Arial"/>
                <a:sym typeface="Arial"/>
              </a:rPr>
              <a:t>Sub Module is a module which is the part (Child) of another module.</a:t>
            </a:r>
            <a:endParaRPr sz="1400">
              <a:solidFill>
                <a:srgbClr val="273239"/>
              </a:solidFill>
              <a:highlight>
                <a:srgbClr val="FFFFFF"/>
              </a:highlight>
              <a:latin typeface="Arial"/>
              <a:ea typeface="Arial"/>
              <a:cs typeface="Arial"/>
              <a:sym typeface="Arial"/>
            </a:endParaRPr>
          </a:p>
          <a:p>
            <a:pPr indent="-317500" lvl="0" marL="685800" rtl="0" algn="l">
              <a:lnSpc>
                <a:spcPct val="138000"/>
              </a:lnSpc>
              <a:spcBef>
                <a:spcPts val="0"/>
              </a:spcBef>
              <a:spcAft>
                <a:spcPts val="0"/>
              </a:spcAft>
              <a:buClr>
                <a:srgbClr val="273239"/>
              </a:buClr>
              <a:buSzPts val="1400"/>
              <a:buFont typeface="Arial"/>
              <a:buChar char="●"/>
            </a:pPr>
            <a:r>
              <a:rPr b="1" lang="en" sz="1400">
                <a:solidFill>
                  <a:srgbClr val="273239"/>
                </a:solidFill>
                <a:highlight>
                  <a:srgbClr val="FFFFFF"/>
                </a:highlight>
                <a:latin typeface="Arial"/>
                <a:ea typeface="Arial"/>
                <a:cs typeface="Arial"/>
                <a:sym typeface="Arial"/>
              </a:rPr>
              <a:t>Library Module</a:t>
            </a:r>
            <a:br>
              <a:rPr b="1" lang="en" sz="1400">
                <a:solidFill>
                  <a:srgbClr val="273239"/>
                </a:solidFill>
                <a:highlight>
                  <a:srgbClr val="FFFFFF"/>
                </a:highlight>
                <a:latin typeface="Arial"/>
                <a:ea typeface="Arial"/>
                <a:cs typeface="Arial"/>
                <a:sym typeface="Arial"/>
              </a:rPr>
            </a:br>
            <a:r>
              <a:rPr lang="en" sz="1400">
                <a:solidFill>
                  <a:srgbClr val="273239"/>
                </a:solidFill>
                <a:highlight>
                  <a:srgbClr val="FFFFFF"/>
                </a:highlight>
                <a:latin typeface="Arial"/>
                <a:ea typeface="Arial"/>
                <a:cs typeface="Arial"/>
                <a:sym typeface="Arial"/>
              </a:rPr>
              <a:t>Library Module are reusable and invokable from any module.</a:t>
            </a:r>
            <a:endParaRPr sz="1400">
              <a:solidFill>
                <a:srgbClr val="273239"/>
              </a:solidFill>
              <a:highlight>
                <a:srgbClr val="FFFFFF"/>
              </a:highlight>
              <a:latin typeface="Arial"/>
              <a:ea typeface="Arial"/>
              <a:cs typeface="Arial"/>
              <a:sym typeface="Arial"/>
            </a:endParaRPr>
          </a:p>
          <a:p>
            <a:pPr indent="0" lvl="0" marL="0" rtl="0" algn="l">
              <a:lnSpc>
                <a:spcPct val="95000"/>
              </a:lnSpc>
              <a:spcBef>
                <a:spcPts val="3600"/>
              </a:spcBef>
              <a:spcAft>
                <a:spcPts val="0"/>
              </a:spcAft>
              <a:buNone/>
            </a:pPr>
            <a:r>
              <a:t/>
            </a:r>
            <a:endParaRPr/>
          </a:p>
        </p:txBody>
      </p:sp>
      <p:pic>
        <p:nvPicPr>
          <p:cNvPr id="306" name="Google Shape;306;p46"/>
          <p:cNvPicPr preferRelativeResize="0"/>
          <p:nvPr/>
        </p:nvPicPr>
        <p:blipFill>
          <a:blip r:embed="rId3">
            <a:alphaModFix/>
          </a:blip>
          <a:stretch>
            <a:fillRect/>
          </a:stretch>
        </p:blipFill>
        <p:spPr>
          <a:xfrm>
            <a:off x="1433525" y="3544850"/>
            <a:ext cx="6276975" cy="1541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7"/>
          <p:cNvSpPr txBox="1"/>
          <p:nvPr>
            <p:ph idx="1" type="body"/>
          </p:nvPr>
        </p:nvSpPr>
        <p:spPr>
          <a:xfrm>
            <a:off x="729450" y="1338000"/>
            <a:ext cx="7688700" cy="3675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solidFill>
                  <a:schemeClr val="dk2"/>
                </a:solidFill>
                <a:latin typeface="Arial"/>
                <a:ea typeface="Arial"/>
                <a:cs typeface="Arial"/>
                <a:sym typeface="Arial"/>
              </a:rPr>
              <a:t>2.</a:t>
            </a:r>
            <a:r>
              <a:rPr b="1" lang="en">
                <a:latin typeface="Arial"/>
                <a:ea typeface="Arial"/>
                <a:cs typeface="Arial"/>
                <a:sym typeface="Arial"/>
              </a:rPr>
              <a:t> </a:t>
            </a:r>
            <a:r>
              <a:rPr lang="en">
                <a:latin typeface="Arial"/>
                <a:ea typeface="Arial"/>
                <a:cs typeface="Arial"/>
                <a:sym typeface="Arial"/>
              </a:rPr>
              <a:t> </a:t>
            </a:r>
            <a:r>
              <a:rPr b="1" lang="en">
                <a:solidFill>
                  <a:srgbClr val="273239"/>
                </a:solidFill>
                <a:highlight>
                  <a:srgbClr val="FFFFFF"/>
                </a:highlight>
                <a:latin typeface="Arial"/>
                <a:ea typeface="Arial"/>
                <a:cs typeface="Arial"/>
                <a:sym typeface="Arial"/>
              </a:rPr>
              <a:t>Conditional Call</a:t>
            </a:r>
            <a:endParaRPr b="1">
              <a:solidFill>
                <a:srgbClr val="273239"/>
              </a:solidFill>
              <a:highlight>
                <a:srgbClr val="FFFFFF"/>
              </a:highlight>
              <a:latin typeface="Arial"/>
              <a:ea typeface="Arial"/>
              <a:cs typeface="Arial"/>
              <a:sym typeface="Arial"/>
            </a:endParaRPr>
          </a:p>
          <a:p>
            <a:pPr indent="0" lvl="0" marL="0" rtl="0" algn="l">
              <a:spcBef>
                <a:spcPts val="0"/>
              </a:spcBef>
              <a:spcAft>
                <a:spcPts val="0"/>
              </a:spcAft>
              <a:buNone/>
            </a:pPr>
            <a:r>
              <a:rPr lang="en">
                <a:solidFill>
                  <a:srgbClr val="273239"/>
                </a:solidFill>
                <a:highlight>
                  <a:srgbClr val="FFFFFF"/>
                </a:highlight>
                <a:latin typeface="Arial"/>
                <a:ea typeface="Arial"/>
                <a:cs typeface="Arial"/>
                <a:sym typeface="Arial"/>
              </a:rPr>
              <a:t>It represents that control module can select any of the sub module on the basis of some condition.</a:t>
            </a:r>
            <a:endParaRPr>
              <a:solidFill>
                <a:srgbClr val="273239"/>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273239"/>
              </a:solidFill>
              <a:highlight>
                <a:srgbClr val="FFFFFF"/>
              </a:highlight>
              <a:latin typeface="Arial"/>
              <a:ea typeface="Arial"/>
              <a:cs typeface="Arial"/>
              <a:sym typeface="Arial"/>
            </a:endParaRPr>
          </a:p>
          <a:p>
            <a:pPr indent="0" lvl="0" marL="0" rtl="0" algn="l">
              <a:spcBef>
                <a:spcPts val="0"/>
              </a:spcBef>
              <a:spcAft>
                <a:spcPts val="0"/>
              </a:spcAft>
              <a:buNone/>
            </a:pPr>
            <a:r>
              <a:rPr b="1" lang="en">
                <a:solidFill>
                  <a:srgbClr val="000000"/>
                </a:solidFill>
                <a:latin typeface="Arial"/>
                <a:ea typeface="Arial"/>
                <a:cs typeface="Arial"/>
                <a:sym typeface="Arial"/>
              </a:rPr>
              <a:t>3.</a:t>
            </a:r>
            <a:r>
              <a:rPr lang="en">
                <a:latin typeface="Arial"/>
                <a:ea typeface="Arial"/>
                <a:cs typeface="Arial"/>
                <a:sym typeface="Arial"/>
              </a:rPr>
              <a:t> </a:t>
            </a:r>
            <a:r>
              <a:rPr b="1" lang="en">
                <a:solidFill>
                  <a:srgbClr val="273239"/>
                </a:solidFill>
                <a:highlight>
                  <a:srgbClr val="FFFFFF"/>
                </a:highlight>
                <a:latin typeface="Arial"/>
                <a:ea typeface="Arial"/>
                <a:cs typeface="Arial"/>
                <a:sym typeface="Arial"/>
              </a:rPr>
              <a:t>Loop (Repetitive call of module)</a:t>
            </a:r>
            <a:endParaRPr b="1">
              <a:solidFill>
                <a:srgbClr val="273239"/>
              </a:solidFill>
              <a:highlight>
                <a:srgbClr val="FFFFFF"/>
              </a:highlight>
              <a:latin typeface="Arial"/>
              <a:ea typeface="Arial"/>
              <a:cs typeface="Arial"/>
              <a:sym typeface="Arial"/>
            </a:endParaRPr>
          </a:p>
          <a:p>
            <a:pPr indent="0" lvl="0" marL="0" rtl="0" algn="l">
              <a:spcBef>
                <a:spcPts val="0"/>
              </a:spcBef>
              <a:spcAft>
                <a:spcPts val="0"/>
              </a:spcAft>
              <a:buNone/>
            </a:pPr>
            <a:r>
              <a:rPr lang="en">
                <a:solidFill>
                  <a:srgbClr val="273239"/>
                </a:solidFill>
                <a:highlight>
                  <a:srgbClr val="FFFFFF"/>
                </a:highlight>
                <a:latin typeface="Arial"/>
                <a:ea typeface="Arial"/>
                <a:cs typeface="Arial"/>
                <a:sym typeface="Arial"/>
              </a:rPr>
              <a:t>It represents the repetitive execution of module by the sub module. A curved arrow represents loop in the module.</a:t>
            </a:r>
            <a:endParaRPr>
              <a:solidFill>
                <a:srgbClr val="273239"/>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273239"/>
              </a:solidFill>
              <a:highlight>
                <a:srgbClr val="FFFFFF"/>
              </a:highlight>
              <a:latin typeface="Arial"/>
              <a:ea typeface="Arial"/>
              <a:cs typeface="Arial"/>
              <a:sym typeface="Arial"/>
            </a:endParaRPr>
          </a:p>
          <a:p>
            <a:pPr indent="0" lvl="0" marL="0" rtl="0" algn="l">
              <a:spcBef>
                <a:spcPts val="0"/>
              </a:spcBef>
              <a:spcAft>
                <a:spcPts val="0"/>
              </a:spcAft>
              <a:buNone/>
            </a:pPr>
            <a:r>
              <a:rPr b="1" lang="en">
                <a:solidFill>
                  <a:srgbClr val="273239"/>
                </a:solidFill>
                <a:highlight>
                  <a:srgbClr val="FFFFFF"/>
                </a:highlight>
                <a:latin typeface="Arial"/>
                <a:ea typeface="Arial"/>
                <a:cs typeface="Arial"/>
                <a:sym typeface="Arial"/>
              </a:rPr>
              <a:t>4. Data Flow</a:t>
            </a:r>
            <a:endParaRPr b="1">
              <a:solidFill>
                <a:srgbClr val="273239"/>
              </a:solidFill>
              <a:highlight>
                <a:srgbClr val="FFFFFF"/>
              </a:highlight>
              <a:latin typeface="Arial"/>
              <a:ea typeface="Arial"/>
              <a:cs typeface="Arial"/>
              <a:sym typeface="Arial"/>
            </a:endParaRPr>
          </a:p>
          <a:p>
            <a:pPr indent="0" lvl="0" marL="0" rtl="0" algn="l">
              <a:spcBef>
                <a:spcPts val="0"/>
              </a:spcBef>
              <a:spcAft>
                <a:spcPts val="0"/>
              </a:spcAft>
              <a:buNone/>
            </a:pPr>
            <a:r>
              <a:rPr lang="en">
                <a:solidFill>
                  <a:srgbClr val="273239"/>
                </a:solidFill>
                <a:highlight>
                  <a:srgbClr val="FFFFFF"/>
                </a:highlight>
                <a:latin typeface="Arial"/>
                <a:ea typeface="Arial"/>
                <a:cs typeface="Arial"/>
                <a:sym typeface="Arial"/>
              </a:rPr>
              <a:t>It represents the flow of data between the modules. It is represented by directed arrow with empty circle at the end.</a:t>
            </a:r>
            <a:endParaRPr>
              <a:solidFill>
                <a:srgbClr val="273239"/>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273239"/>
              </a:solidFill>
              <a:highlight>
                <a:srgbClr val="FFFFFF"/>
              </a:highlight>
              <a:latin typeface="Arial"/>
              <a:ea typeface="Arial"/>
              <a:cs typeface="Arial"/>
              <a:sym typeface="Arial"/>
            </a:endParaRPr>
          </a:p>
          <a:p>
            <a:pPr indent="0" lvl="0" marL="0" rtl="0" algn="l">
              <a:spcBef>
                <a:spcPts val="0"/>
              </a:spcBef>
              <a:spcAft>
                <a:spcPts val="0"/>
              </a:spcAft>
              <a:buNone/>
            </a:pPr>
            <a:r>
              <a:rPr b="1" lang="en">
                <a:solidFill>
                  <a:srgbClr val="273239"/>
                </a:solidFill>
                <a:highlight>
                  <a:srgbClr val="FFFFFF"/>
                </a:highlight>
                <a:latin typeface="Arial"/>
                <a:ea typeface="Arial"/>
                <a:cs typeface="Arial"/>
                <a:sym typeface="Arial"/>
              </a:rPr>
              <a:t>5.</a:t>
            </a:r>
            <a:r>
              <a:rPr lang="en">
                <a:solidFill>
                  <a:srgbClr val="273239"/>
                </a:solidFill>
                <a:highlight>
                  <a:srgbClr val="FFFFFF"/>
                </a:highlight>
                <a:latin typeface="Arial"/>
                <a:ea typeface="Arial"/>
                <a:cs typeface="Arial"/>
                <a:sym typeface="Arial"/>
              </a:rPr>
              <a:t> </a:t>
            </a:r>
            <a:r>
              <a:rPr b="1" lang="en">
                <a:solidFill>
                  <a:srgbClr val="273239"/>
                </a:solidFill>
                <a:highlight>
                  <a:srgbClr val="FFFFFF"/>
                </a:highlight>
                <a:latin typeface="Arial"/>
                <a:ea typeface="Arial"/>
                <a:cs typeface="Arial"/>
                <a:sym typeface="Arial"/>
              </a:rPr>
              <a:t>Physical Storage :- </a:t>
            </a:r>
            <a:endParaRPr b="1">
              <a:solidFill>
                <a:srgbClr val="273239"/>
              </a:solidFill>
              <a:highlight>
                <a:srgbClr val="FFFFFF"/>
              </a:highlight>
              <a:latin typeface="Arial"/>
              <a:ea typeface="Arial"/>
              <a:cs typeface="Arial"/>
              <a:sym typeface="Arial"/>
            </a:endParaRPr>
          </a:p>
          <a:p>
            <a:pPr indent="0" lvl="0" marL="0" rtl="0" algn="l">
              <a:spcBef>
                <a:spcPts val="0"/>
              </a:spcBef>
              <a:spcAft>
                <a:spcPts val="0"/>
              </a:spcAft>
              <a:buNone/>
            </a:pPr>
            <a:r>
              <a:rPr lang="en">
                <a:solidFill>
                  <a:srgbClr val="273239"/>
                </a:solidFill>
                <a:highlight>
                  <a:srgbClr val="FFFFFF"/>
                </a:highlight>
                <a:latin typeface="Arial"/>
                <a:ea typeface="Arial"/>
                <a:cs typeface="Arial"/>
                <a:sym typeface="Arial"/>
              </a:rPr>
              <a:t>Physical Storage is that where all the information are to be stored.</a:t>
            </a:r>
            <a:endParaRPr>
              <a:solidFill>
                <a:srgbClr val="273239"/>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273239"/>
              </a:solidFill>
              <a:highlight>
                <a:srgbClr val="FFFFFF"/>
              </a:highlight>
              <a:latin typeface="Arial"/>
              <a:ea typeface="Arial"/>
              <a:cs typeface="Arial"/>
              <a:sym typeface="Arial"/>
            </a:endParaRPr>
          </a:p>
          <a:p>
            <a:pPr indent="0" lvl="0" marL="0" rtl="0" algn="l">
              <a:spcBef>
                <a:spcPts val="0"/>
              </a:spcBef>
              <a:spcAft>
                <a:spcPts val="0"/>
              </a:spcAft>
              <a:buNone/>
            </a:pPr>
            <a:r>
              <a:rPr b="1" lang="en">
                <a:solidFill>
                  <a:srgbClr val="273239"/>
                </a:solidFill>
                <a:highlight>
                  <a:srgbClr val="FFFFFF"/>
                </a:highlight>
                <a:latin typeface="Arial"/>
                <a:ea typeface="Arial"/>
                <a:cs typeface="Arial"/>
                <a:sym typeface="Arial"/>
              </a:rPr>
              <a:t>6. Control Flow</a:t>
            </a:r>
            <a:endParaRPr b="1">
              <a:solidFill>
                <a:srgbClr val="273239"/>
              </a:solidFill>
              <a:highlight>
                <a:srgbClr val="FFFFFF"/>
              </a:highlight>
              <a:latin typeface="Arial"/>
              <a:ea typeface="Arial"/>
              <a:cs typeface="Arial"/>
              <a:sym typeface="Arial"/>
            </a:endParaRPr>
          </a:p>
          <a:p>
            <a:pPr indent="0" lvl="0" marL="0" rtl="0" algn="l">
              <a:spcBef>
                <a:spcPts val="0"/>
              </a:spcBef>
              <a:spcAft>
                <a:spcPts val="0"/>
              </a:spcAft>
              <a:buNone/>
            </a:pPr>
            <a:r>
              <a:rPr lang="en">
                <a:solidFill>
                  <a:srgbClr val="273239"/>
                </a:solidFill>
                <a:highlight>
                  <a:srgbClr val="FFFFFF"/>
                </a:highlight>
                <a:latin typeface="Arial"/>
                <a:ea typeface="Arial"/>
                <a:cs typeface="Arial"/>
                <a:sym typeface="Arial"/>
              </a:rPr>
              <a:t>It represents the flow of control between the modules. It is represented by directed arrow with filled circle at the end</a:t>
            </a:r>
            <a:endParaRPr>
              <a:solidFill>
                <a:srgbClr val="273239"/>
              </a:solidFill>
              <a:highlight>
                <a:srgbClr val="FFFFFF"/>
              </a:highlight>
              <a:latin typeface="Arial"/>
              <a:ea typeface="Arial"/>
              <a:cs typeface="Arial"/>
              <a:sym typeface="Arial"/>
            </a:endParaRPr>
          </a:p>
        </p:txBody>
      </p:sp>
      <p:sp>
        <p:nvSpPr>
          <p:cNvPr id="312" name="Google Shape;312;p47"/>
          <p:cNvSpPr/>
          <p:nvPr/>
        </p:nvSpPr>
        <p:spPr>
          <a:xfrm>
            <a:off x="2582475" y="3493300"/>
            <a:ext cx="739500" cy="17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48"/>
          <p:cNvPicPr preferRelativeResize="0"/>
          <p:nvPr/>
        </p:nvPicPr>
        <p:blipFill rotWithShape="1">
          <a:blip r:embed="rId3">
            <a:alphaModFix/>
          </a:blip>
          <a:srcRect b="19794" l="4527" r="13739" t="14790"/>
          <a:stretch/>
        </p:blipFill>
        <p:spPr>
          <a:xfrm>
            <a:off x="289325" y="1403775"/>
            <a:ext cx="7683101" cy="33647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9"/>
          <p:cNvSpPr txBox="1"/>
          <p:nvPr>
            <p:ph type="title"/>
          </p:nvPr>
        </p:nvSpPr>
        <p:spPr>
          <a:xfrm>
            <a:off x="642575" y="5888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40"/>
              <a:t>How Structure Chart Is Related To DFD</a:t>
            </a:r>
            <a:endParaRPr sz="2840"/>
          </a:p>
        </p:txBody>
      </p:sp>
      <p:sp>
        <p:nvSpPr>
          <p:cNvPr id="323" name="Google Shape;323;p49"/>
          <p:cNvSpPr txBox="1"/>
          <p:nvPr>
            <p:ph idx="1" type="body"/>
          </p:nvPr>
        </p:nvSpPr>
        <p:spPr>
          <a:xfrm>
            <a:off x="686000" y="1807150"/>
            <a:ext cx="7688700" cy="2967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Arial"/>
              <a:buChar char="●"/>
            </a:pPr>
            <a:r>
              <a:rPr lang="en" sz="2000">
                <a:latin typeface="Arial"/>
                <a:ea typeface="Arial"/>
                <a:cs typeface="Arial"/>
                <a:sym typeface="Arial"/>
              </a:rPr>
              <a:t>Structure chart is derived from Data Flow Diagram.</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 sz="2000">
                <a:latin typeface="Arial"/>
                <a:ea typeface="Arial"/>
                <a:cs typeface="Arial"/>
                <a:sym typeface="Arial"/>
              </a:rPr>
              <a:t>It represents the system in more detailed way than DFD, it breaks down the entire system into lowest functional modules, describes functions and sub functions of each module of the system to a greater detail than DFD</a:t>
            </a:r>
            <a:endParaRPr sz="2000">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29" name="Google Shape;329;p50"/>
          <p:cNvPicPr preferRelativeResize="0"/>
          <p:nvPr/>
        </p:nvPicPr>
        <p:blipFill>
          <a:blip r:embed="rId3">
            <a:alphaModFix/>
          </a:blip>
          <a:stretch>
            <a:fillRect/>
          </a:stretch>
        </p:blipFill>
        <p:spPr>
          <a:xfrm>
            <a:off x="607575" y="1318025"/>
            <a:ext cx="8200676" cy="3579024"/>
          </a:xfrm>
          <a:prstGeom prst="rect">
            <a:avLst/>
          </a:prstGeom>
          <a:noFill/>
          <a:ln>
            <a:noFill/>
          </a:ln>
        </p:spPr>
      </p:pic>
      <p:sp>
        <p:nvSpPr>
          <p:cNvPr id="330" name="Google Shape;330;p50"/>
          <p:cNvSpPr txBox="1"/>
          <p:nvPr>
            <p:ph type="title"/>
          </p:nvPr>
        </p:nvSpPr>
        <p:spPr>
          <a:xfrm>
            <a:off x="642575" y="588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 DFD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1"/>
          <p:cNvSpPr txBox="1"/>
          <p:nvPr>
            <p:ph type="title"/>
          </p:nvPr>
        </p:nvSpPr>
        <p:spPr>
          <a:xfrm>
            <a:off x="642575" y="588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336" name="Google Shape;336;p51"/>
          <p:cNvPicPr preferRelativeResize="0"/>
          <p:nvPr/>
        </p:nvPicPr>
        <p:blipFill>
          <a:blip r:embed="rId3">
            <a:alphaModFix/>
          </a:blip>
          <a:stretch>
            <a:fillRect/>
          </a:stretch>
        </p:blipFill>
        <p:spPr>
          <a:xfrm>
            <a:off x="938350" y="1338000"/>
            <a:ext cx="7272124" cy="3292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7650" y="5685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DFD is not FlowChart</a:t>
            </a:r>
            <a:endParaRPr/>
          </a:p>
        </p:txBody>
      </p:sp>
      <p:sp>
        <p:nvSpPr>
          <p:cNvPr id="106" name="Google Shape;106;p16"/>
          <p:cNvSpPr txBox="1"/>
          <p:nvPr>
            <p:ph idx="1" type="body"/>
          </p:nvPr>
        </p:nvSpPr>
        <p:spPr>
          <a:xfrm>
            <a:off x="729450" y="1414475"/>
            <a:ext cx="7688700" cy="2925600"/>
          </a:xfrm>
          <a:prstGeom prst="rect">
            <a:avLst/>
          </a:prstGeom>
          <a:noFill/>
          <a:ln>
            <a:noFill/>
          </a:ln>
        </p:spPr>
        <p:txBody>
          <a:bodyPr anchorCtr="0" anchor="t" bIns="91425" lIns="91425" spcFirstLastPara="1" rIns="91425" wrap="square" tIns="91425">
            <a:normAutofit/>
          </a:bodyPr>
          <a:lstStyle/>
          <a:p>
            <a:pPr indent="-361950" lvl="0" marL="457200" rtl="0" algn="l">
              <a:lnSpc>
                <a:spcPct val="115000"/>
              </a:lnSpc>
              <a:spcBef>
                <a:spcPts val="0"/>
              </a:spcBef>
              <a:spcAft>
                <a:spcPts val="0"/>
              </a:spcAft>
              <a:buSzPts val="2100"/>
              <a:buFont typeface="Roboto"/>
              <a:buChar char="●"/>
            </a:pPr>
            <a:r>
              <a:rPr b="1" lang="en" sz="2100">
                <a:latin typeface="Roboto"/>
                <a:ea typeface="Roboto"/>
                <a:cs typeface="Roboto"/>
                <a:sym typeface="Roboto"/>
              </a:rPr>
              <a:t>Flow Charts show “Flow of Control”</a:t>
            </a:r>
            <a:endParaRPr b="1" sz="2100">
              <a:latin typeface="Roboto"/>
              <a:ea typeface="Roboto"/>
              <a:cs typeface="Roboto"/>
              <a:sym typeface="Roboto"/>
            </a:endParaRPr>
          </a:p>
          <a:p>
            <a:pPr indent="-361950" lvl="0" marL="457200" rtl="0" algn="l">
              <a:lnSpc>
                <a:spcPct val="115000"/>
              </a:lnSpc>
              <a:spcBef>
                <a:spcPts val="0"/>
              </a:spcBef>
              <a:spcAft>
                <a:spcPts val="0"/>
              </a:spcAft>
              <a:buSzPts val="2100"/>
              <a:buFont typeface="Roboto"/>
              <a:buChar char="●"/>
            </a:pPr>
            <a:r>
              <a:rPr b="1" lang="en" sz="2100">
                <a:latin typeface="Roboto"/>
                <a:ea typeface="Roboto"/>
                <a:cs typeface="Roboto"/>
                <a:sym typeface="Roboto"/>
              </a:rPr>
              <a:t>DFD  shows “Flow of Data”</a:t>
            </a:r>
            <a:endParaRPr b="1" sz="2100">
              <a:latin typeface="Roboto"/>
              <a:ea typeface="Roboto"/>
              <a:cs typeface="Roboto"/>
              <a:sym typeface="Roboto"/>
            </a:endParaRPr>
          </a:p>
          <a:p>
            <a:pPr indent="-361950" lvl="0" marL="457200" rtl="0" algn="l">
              <a:lnSpc>
                <a:spcPct val="115000"/>
              </a:lnSpc>
              <a:spcBef>
                <a:spcPts val="0"/>
              </a:spcBef>
              <a:spcAft>
                <a:spcPts val="0"/>
              </a:spcAft>
              <a:buSzPts val="2100"/>
              <a:buFont typeface="Roboto"/>
              <a:buChar char="●"/>
            </a:pPr>
            <a:r>
              <a:rPr b="1" lang="en" sz="2100">
                <a:latin typeface="Roboto"/>
                <a:ea typeface="Roboto"/>
                <a:cs typeface="Roboto"/>
                <a:sym typeface="Roboto"/>
              </a:rPr>
              <a:t>FlowChart describes boxes that describe computations, decisions, interactions and loops</a:t>
            </a:r>
            <a:endParaRPr b="1" sz="21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2"/>
          <p:cNvSpPr txBox="1"/>
          <p:nvPr>
            <p:ph type="ctrTitle"/>
          </p:nvPr>
        </p:nvSpPr>
        <p:spPr>
          <a:xfrm>
            <a:off x="729450" y="1322450"/>
            <a:ext cx="7688100" cy="1664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PowerDesigner</a:t>
            </a:r>
            <a:endParaRPr/>
          </a:p>
        </p:txBody>
      </p:sp>
      <p:sp>
        <p:nvSpPr>
          <p:cNvPr id="342" name="Google Shape;342;p5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 sz="1700">
                <a:solidFill>
                  <a:schemeClr val="dk2"/>
                </a:solidFill>
              </a:rPr>
              <a:t>DEMONSTRATION</a:t>
            </a:r>
            <a:endParaRPr b="1" sz="1700">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1520"/>
              <a:t>Download Link: https://mega.nz/file/DdVSjRxJ#ybrUOT4oHVKVsl1tdoo5DKh0IPMm1yDXIInW5chbf0Y</a:t>
            </a:r>
            <a:endParaRPr b="1" sz="1520"/>
          </a:p>
          <a:p>
            <a:pPr indent="0" lvl="0" marL="0" rtl="0" algn="l">
              <a:lnSpc>
                <a:spcPct val="100000"/>
              </a:lnSpc>
              <a:spcBef>
                <a:spcPts val="0"/>
              </a:spcBef>
              <a:spcAft>
                <a:spcPts val="0"/>
              </a:spcAft>
              <a:buSzPts val="990"/>
              <a:buNone/>
            </a:pPr>
            <a:r>
              <a:t/>
            </a:r>
            <a:endParaRPr b="1" sz="1520"/>
          </a:p>
          <a:p>
            <a:pPr indent="0" lvl="0" marL="0" rtl="0" algn="l">
              <a:lnSpc>
                <a:spcPct val="115000"/>
              </a:lnSpc>
              <a:spcBef>
                <a:spcPts val="0"/>
              </a:spcBef>
              <a:spcAft>
                <a:spcPts val="0"/>
              </a:spcAft>
              <a:buClr>
                <a:schemeClr val="dk1"/>
              </a:buClr>
              <a:buSzPts val="990"/>
              <a:buFont typeface="Arial"/>
              <a:buNone/>
            </a:pPr>
            <a:r>
              <a:t/>
            </a:r>
            <a:endParaRPr b="1" sz="900">
              <a:solidFill>
                <a:schemeClr val="dk2"/>
              </a:solidFill>
            </a:endParaRPr>
          </a:p>
          <a:p>
            <a:pPr indent="0" lvl="0" marL="0" rtl="0" algn="l">
              <a:lnSpc>
                <a:spcPct val="100000"/>
              </a:lnSpc>
              <a:spcBef>
                <a:spcPts val="1200"/>
              </a:spcBef>
              <a:spcAft>
                <a:spcPts val="0"/>
              </a:spcAft>
              <a:buClr>
                <a:schemeClr val="dk1"/>
              </a:buClr>
              <a:buSzPts val="990"/>
              <a:buFont typeface="Arial"/>
              <a:buNone/>
            </a:pPr>
            <a:r>
              <a:t/>
            </a:r>
            <a:endParaRPr b="1" sz="900">
              <a:solidFill>
                <a:schemeClr val="dk2"/>
              </a:solidFill>
              <a:latin typeface="Lato"/>
              <a:ea typeface="Lato"/>
              <a:cs typeface="Lato"/>
              <a:sym typeface="Lato"/>
            </a:endParaRPr>
          </a:p>
          <a:p>
            <a:pPr indent="0" lvl="0" marL="0" rtl="0" algn="l">
              <a:lnSpc>
                <a:spcPct val="100000"/>
              </a:lnSpc>
              <a:spcBef>
                <a:spcPts val="0"/>
              </a:spcBef>
              <a:spcAft>
                <a:spcPts val="0"/>
              </a:spcAft>
              <a:buSzPts val="990"/>
              <a:buNone/>
            </a:pPr>
            <a:r>
              <a:t/>
            </a:r>
            <a:endParaRPr b="1" sz="1520"/>
          </a:p>
        </p:txBody>
      </p:sp>
      <p:sp>
        <p:nvSpPr>
          <p:cNvPr id="348" name="Google Shape;348;p5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49" name="Google Shape;349;p53"/>
          <p:cNvPicPr preferRelativeResize="0"/>
          <p:nvPr/>
        </p:nvPicPr>
        <p:blipFill rotWithShape="1">
          <a:blip r:embed="rId3">
            <a:alphaModFix/>
          </a:blip>
          <a:srcRect b="7080" l="0" r="0" t="0"/>
          <a:stretch/>
        </p:blipFill>
        <p:spPr>
          <a:xfrm>
            <a:off x="0" y="1478750"/>
            <a:ext cx="9144000" cy="3664751"/>
          </a:xfrm>
          <a:prstGeom prst="rect">
            <a:avLst/>
          </a:prstGeom>
          <a:noFill/>
          <a:ln>
            <a:noFill/>
          </a:ln>
        </p:spPr>
      </p:pic>
      <p:sp>
        <p:nvSpPr>
          <p:cNvPr id="350" name="Google Shape;350;p53"/>
          <p:cNvSpPr txBox="1"/>
          <p:nvPr/>
        </p:nvSpPr>
        <p:spPr>
          <a:xfrm>
            <a:off x="0" y="482225"/>
            <a:ext cx="9144000" cy="172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990"/>
              <a:buFont typeface="Arial"/>
              <a:buNone/>
            </a:pPr>
            <a:r>
              <a:rPr b="1" lang="en" sz="1520"/>
              <a:t>Download Link: </a:t>
            </a:r>
            <a:r>
              <a:rPr b="1" lang="en" sz="1520" u="sng">
                <a:solidFill>
                  <a:schemeClr val="hlink"/>
                </a:solidFill>
                <a:hlinkClick r:id="rId4"/>
              </a:rPr>
              <a:t>https://mega.nz/file/DdVSjRxJ#ybrUOT4oHVKVsl1tdoo5DKh0IPMm1yDXIInW5chbf0Y</a:t>
            </a:r>
            <a:r>
              <a:rPr b="1" lang="en" sz="1520"/>
              <a:t> </a:t>
            </a:r>
            <a:endParaRPr b="1" sz="1520"/>
          </a:p>
          <a:p>
            <a:pPr indent="457200" lvl="0" marL="3657600" rtl="0" algn="l">
              <a:spcBef>
                <a:spcPts val="0"/>
              </a:spcBef>
              <a:spcAft>
                <a:spcPts val="0"/>
              </a:spcAft>
              <a:buClr>
                <a:srgbClr val="000000"/>
              </a:buClr>
              <a:buSzPts val="990"/>
              <a:buFont typeface="Arial"/>
              <a:buNone/>
            </a:pPr>
            <a:r>
              <a:rPr b="1" lang="en" sz="1520"/>
              <a:t>OR</a:t>
            </a:r>
            <a:endParaRPr b="1" sz="1520"/>
          </a:p>
          <a:p>
            <a:pPr indent="0" lvl="0" marL="0" rtl="0" algn="l">
              <a:lnSpc>
                <a:spcPct val="115000"/>
              </a:lnSpc>
              <a:spcBef>
                <a:spcPts val="0"/>
              </a:spcBef>
              <a:spcAft>
                <a:spcPts val="0"/>
              </a:spcAft>
              <a:buNone/>
            </a:pPr>
            <a:r>
              <a:rPr b="1" lang="en" sz="1420" u="sng">
                <a:solidFill>
                  <a:schemeClr val="hlink"/>
                </a:solidFill>
                <a:hlinkClick r:id="rId5"/>
              </a:rPr>
              <a:t>https://drive.google.com/file/d/1hk8-sxWMAa918ct6klbR88q1zrEQe_6r/view?usp=sharing</a:t>
            </a:r>
            <a:endParaRPr b="1" sz="1420"/>
          </a:p>
          <a:p>
            <a:pPr indent="0" lvl="0" marL="0" rtl="0" algn="l">
              <a:spcBef>
                <a:spcPts val="0"/>
              </a:spcBef>
              <a:spcAft>
                <a:spcPts val="0"/>
              </a:spcAft>
              <a:buClr>
                <a:srgbClr val="000000"/>
              </a:buClr>
              <a:buSzPts val="990"/>
              <a:buFont typeface="Arial"/>
              <a:buNone/>
            </a:pPr>
            <a:r>
              <a:t/>
            </a:r>
            <a:endParaRPr b="1" sz="900">
              <a:solidFill>
                <a:schemeClr val="accent1"/>
              </a:solidFill>
              <a:latin typeface="Lato"/>
              <a:ea typeface="Lato"/>
              <a:cs typeface="Lato"/>
              <a:sym typeface="Lato"/>
            </a:endParaRPr>
          </a:p>
          <a:p>
            <a:pPr indent="0" lvl="0" marL="0" rtl="0" algn="l">
              <a:spcBef>
                <a:spcPts val="0"/>
              </a:spcBef>
              <a:spcAft>
                <a:spcPts val="0"/>
              </a:spcAft>
              <a:buClr>
                <a:srgbClr val="000000"/>
              </a:buClr>
              <a:buSzPts val="990"/>
              <a:buFont typeface="Arial"/>
              <a:buNone/>
            </a:pPr>
            <a:r>
              <a:t/>
            </a:r>
            <a:endParaRPr b="1" sz="1520"/>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t/>
            </a:r>
            <a:endParaRPr/>
          </a:p>
        </p:txBody>
      </p:sp>
      <p:sp>
        <p:nvSpPr>
          <p:cNvPr id="356" name="Google Shape;356;p5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57" name="Google Shape;357;p54"/>
          <p:cNvPicPr preferRelativeResize="0"/>
          <p:nvPr/>
        </p:nvPicPr>
        <p:blipFill rotWithShape="1">
          <a:blip r:embed="rId3">
            <a:alphaModFix/>
          </a:blip>
          <a:srcRect b="16208" l="25059" r="23963" t="13866"/>
          <a:stretch/>
        </p:blipFill>
        <p:spPr>
          <a:xfrm>
            <a:off x="0" y="492925"/>
            <a:ext cx="9144000" cy="46505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t/>
            </a:r>
            <a:endParaRPr/>
          </a:p>
        </p:txBody>
      </p:sp>
      <p:sp>
        <p:nvSpPr>
          <p:cNvPr id="363" name="Google Shape;363;p5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64" name="Google Shape;364;p55"/>
          <p:cNvPicPr preferRelativeResize="0"/>
          <p:nvPr/>
        </p:nvPicPr>
        <p:blipFill rotWithShape="1">
          <a:blip r:embed="rId3">
            <a:alphaModFix/>
          </a:blip>
          <a:srcRect b="15621" l="24373" r="24064" t="16044"/>
          <a:stretch/>
        </p:blipFill>
        <p:spPr>
          <a:xfrm>
            <a:off x="0" y="492925"/>
            <a:ext cx="9144000" cy="46505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t/>
            </a:r>
            <a:endParaRPr/>
          </a:p>
        </p:txBody>
      </p:sp>
      <p:sp>
        <p:nvSpPr>
          <p:cNvPr id="370" name="Google Shape;370;p5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71" name="Google Shape;371;p56"/>
          <p:cNvPicPr preferRelativeResize="0"/>
          <p:nvPr/>
        </p:nvPicPr>
        <p:blipFill rotWithShape="1">
          <a:blip r:embed="rId3">
            <a:alphaModFix/>
          </a:blip>
          <a:srcRect b="0" l="0" r="0" t="0"/>
          <a:stretch/>
        </p:blipFill>
        <p:spPr>
          <a:xfrm>
            <a:off x="0" y="492925"/>
            <a:ext cx="9144000" cy="46505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7"/>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t/>
            </a:r>
            <a:endParaRPr/>
          </a:p>
        </p:txBody>
      </p:sp>
      <p:sp>
        <p:nvSpPr>
          <p:cNvPr id="377" name="Google Shape;377;p57"/>
          <p:cNvSpPr txBox="1"/>
          <p:nvPr>
            <p:ph idx="2" type="body"/>
          </p:nvPr>
        </p:nvSpPr>
        <p:spPr>
          <a:xfrm>
            <a:off x="4643600" y="760800"/>
            <a:ext cx="3774300" cy="3579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en"/>
              <a:t>Paste in path -&gt; Sybase -&gt; PowerDesigner</a:t>
            </a:r>
            <a:endParaRPr/>
          </a:p>
          <a:p>
            <a:pPr indent="0" lvl="0" marL="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1200"/>
              </a:spcAft>
              <a:buSzPts val="1400"/>
              <a:buNone/>
            </a:pPr>
            <a:r>
              <a:t/>
            </a:r>
            <a:endParaRPr/>
          </a:p>
        </p:txBody>
      </p:sp>
      <p:pic>
        <p:nvPicPr>
          <p:cNvPr id="378" name="Google Shape;378;p57"/>
          <p:cNvPicPr preferRelativeResize="0"/>
          <p:nvPr/>
        </p:nvPicPr>
        <p:blipFill rotWithShape="1">
          <a:blip r:embed="rId3">
            <a:alphaModFix/>
          </a:blip>
          <a:srcRect b="0" l="0" r="0" t="0"/>
          <a:stretch/>
        </p:blipFill>
        <p:spPr>
          <a:xfrm>
            <a:off x="0" y="760800"/>
            <a:ext cx="4572000" cy="41255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8"/>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rPr lang="en"/>
              <a:t>Replace the file </a:t>
            </a:r>
            <a:endParaRPr/>
          </a:p>
        </p:txBody>
      </p:sp>
      <p:sp>
        <p:nvSpPr>
          <p:cNvPr id="384" name="Google Shape;384;p58"/>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t/>
            </a:r>
            <a:endParaRPr/>
          </a:p>
        </p:txBody>
      </p:sp>
      <p:sp>
        <p:nvSpPr>
          <p:cNvPr id="385" name="Google Shape;385;p58"/>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t/>
            </a:r>
            <a:endParaRPr/>
          </a:p>
        </p:txBody>
      </p:sp>
      <p:pic>
        <p:nvPicPr>
          <p:cNvPr id="386" name="Google Shape;386;p58"/>
          <p:cNvPicPr preferRelativeResize="0"/>
          <p:nvPr/>
        </p:nvPicPr>
        <p:blipFill rotWithShape="1">
          <a:blip r:embed="rId3">
            <a:alphaModFix/>
          </a:blip>
          <a:srcRect b="14163" l="0" r="0" t="11254"/>
          <a:stretch/>
        </p:blipFill>
        <p:spPr>
          <a:xfrm>
            <a:off x="0" y="503625"/>
            <a:ext cx="9144000" cy="46398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rPr lang="en"/>
              <a:t>Create New Diagram</a:t>
            </a:r>
            <a:endParaRPr/>
          </a:p>
          <a:p>
            <a:pPr indent="0" lvl="0" marL="0" rtl="0" algn="l">
              <a:lnSpc>
                <a:spcPct val="100000"/>
              </a:lnSpc>
              <a:spcBef>
                <a:spcPts val="0"/>
              </a:spcBef>
              <a:spcAft>
                <a:spcPts val="0"/>
              </a:spcAft>
              <a:buSzPct val="119658"/>
              <a:buNone/>
            </a:pPr>
            <a:r>
              <a:t/>
            </a:r>
            <a:endParaRPr/>
          </a:p>
        </p:txBody>
      </p:sp>
      <p:sp>
        <p:nvSpPr>
          <p:cNvPr id="392" name="Google Shape;392;p5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93" name="Google Shape;393;p59"/>
          <p:cNvPicPr preferRelativeResize="0"/>
          <p:nvPr/>
        </p:nvPicPr>
        <p:blipFill rotWithShape="1">
          <a:blip r:embed="rId3">
            <a:alphaModFix/>
          </a:blip>
          <a:srcRect b="9584" l="0" r="0" t="0"/>
          <a:stretch/>
        </p:blipFill>
        <p:spPr>
          <a:xfrm>
            <a:off x="0" y="1152475"/>
            <a:ext cx="9144000" cy="4033476"/>
          </a:xfrm>
          <a:prstGeom prst="rect">
            <a:avLst/>
          </a:prstGeom>
          <a:noFill/>
          <a:ln>
            <a:noFill/>
          </a:ln>
        </p:spPr>
      </p:pic>
      <p:sp>
        <p:nvSpPr>
          <p:cNvPr id="394" name="Google Shape;394;p59"/>
          <p:cNvSpPr/>
          <p:nvPr/>
        </p:nvSpPr>
        <p:spPr>
          <a:xfrm>
            <a:off x="2936075" y="2261000"/>
            <a:ext cx="728700" cy="160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t/>
            </a:r>
            <a:endParaRPr/>
          </a:p>
        </p:txBody>
      </p:sp>
      <p:sp>
        <p:nvSpPr>
          <p:cNvPr id="400" name="Google Shape;400;p6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01" name="Google Shape;401;p60"/>
          <p:cNvPicPr preferRelativeResize="0"/>
          <p:nvPr/>
        </p:nvPicPr>
        <p:blipFill rotWithShape="1">
          <a:blip r:embed="rId3">
            <a:alphaModFix/>
          </a:blip>
          <a:srcRect b="4580" l="0" r="0" t="0"/>
          <a:stretch/>
        </p:blipFill>
        <p:spPr>
          <a:xfrm>
            <a:off x="0" y="0"/>
            <a:ext cx="9144000" cy="5143500"/>
          </a:xfrm>
          <a:prstGeom prst="rect">
            <a:avLst/>
          </a:prstGeom>
          <a:noFill/>
          <a:ln>
            <a:noFill/>
          </a:ln>
        </p:spPr>
      </p:pic>
      <p:sp>
        <p:nvSpPr>
          <p:cNvPr id="402" name="Google Shape;402;p60"/>
          <p:cNvSpPr/>
          <p:nvPr/>
        </p:nvSpPr>
        <p:spPr>
          <a:xfrm>
            <a:off x="2946800" y="1060850"/>
            <a:ext cx="728700" cy="160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60"/>
          <p:cNvSpPr/>
          <p:nvPr/>
        </p:nvSpPr>
        <p:spPr>
          <a:xfrm>
            <a:off x="4811325" y="1017725"/>
            <a:ext cx="581100" cy="482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rPr lang="en"/>
              <a:t>Dashboard</a:t>
            </a:r>
            <a:endParaRPr/>
          </a:p>
        </p:txBody>
      </p:sp>
      <p:sp>
        <p:nvSpPr>
          <p:cNvPr id="409" name="Google Shape;409;p6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10" name="Google Shape;410;p61"/>
          <p:cNvPicPr preferRelativeResize="0"/>
          <p:nvPr/>
        </p:nvPicPr>
        <p:blipFill rotWithShape="1">
          <a:blip r:embed="rId3">
            <a:alphaModFix/>
          </a:blip>
          <a:srcRect b="4580" l="0" r="0" t="0"/>
          <a:stretch/>
        </p:blipFill>
        <p:spPr>
          <a:xfrm>
            <a:off x="0" y="1152475"/>
            <a:ext cx="9144000" cy="3991024"/>
          </a:xfrm>
          <a:prstGeom prst="rect">
            <a:avLst/>
          </a:prstGeom>
          <a:noFill/>
          <a:ln>
            <a:noFill/>
          </a:ln>
        </p:spPr>
      </p:pic>
      <p:sp>
        <p:nvSpPr>
          <p:cNvPr id="411" name="Google Shape;411;p61"/>
          <p:cNvSpPr/>
          <p:nvPr/>
        </p:nvSpPr>
        <p:spPr>
          <a:xfrm>
            <a:off x="8047500" y="1735925"/>
            <a:ext cx="1096500" cy="1205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61"/>
          <p:cNvSpPr/>
          <p:nvPr/>
        </p:nvSpPr>
        <p:spPr>
          <a:xfrm>
            <a:off x="0" y="1277550"/>
            <a:ext cx="6183000" cy="211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684775" y="5793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DFD Elements</a:t>
            </a:r>
            <a:endParaRPr/>
          </a:p>
        </p:txBody>
      </p:sp>
      <p:sp>
        <p:nvSpPr>
          <p:cNvPr id="112" name="Google Shape;112;p1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13" name="Google Shape;113;p17"/>
          <p:cNvPicPr preferRelativeResize="0"/>
          <p:nvPr/>
        </p:nvPicPr>
        <p:blipFill rotWithShape="1">
          <a:blip r:embed="rId3">
            <a:alphaModFix/>
          </a:blip>
          <a:srcRect b="4986" l="0" r="0" t="32590"/>
          <a:stretch/>
        </p:blipFill>
        <p:spPr>
          <a:xfrm>
            <a:off x="1800" y="1297000"/>
            <a:ext cx="9144000" cy="38248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rPr lang="en"/>
              <a:t>Process</a:t>
            </a:r>
            <a:endParaRPr/>
          </a:p>
        </p:txBody>
      </p:sp>
      <p:sp>
        <p:nvSpPr>
          <p:cNvPr id="418" name="Google Shape;418;p6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19" name="Google Shape;419;p62"/>
          <p:cNvPicPr preferRelativeResize="0"/>
          <p:nvPr/>
        </p:nvPicPr>
        <p:blipFill rotWithShape="1">
          <a:blip r:embed="rId3">
            <a:alphaModFix/>
          </a:blip>
          <a:srcRect b="4297" l="0" r="0" t="0"/>
          <a:stretch/>
        </p:blipFill>
        <p:spPr>
          <a:xfrm>
            <a:off x="0" y="492925"/>
            <a:ext cx="9144000" cy="46505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t/>
            </a:r>
            <a:endParaRPr/>
          </a:p>
        </p:txBody>
      </p:sp>
      <p:sp>
        <p:nvSpPr>
          <p:cNvPr id="425" name="Google Shape;425;p6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26" name="Google Shape;426;p63"/>
          <p:cNvPicPr preferRelativeResize="0"/>
          <p:nvPr/>
        </p:nvPicPr>
        <p:blipFill rotWithShape="1">
          <a:blip r:embed="rId3">
            <a:alphaModFix/>
          </a:blip>
          <a:srcRect b="3956" l="0" r="0" t="0"/>
          <a:stretch/>
        </p:blipFill>
        <p:spPr>
          <a:xfrm>
            <a:off x="0" y="514350"/>
            <a:ext cx="9144000" cy="4629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rPr lang="en"/>
              <a:t>External Entity</a:t>
            </a:r>
            <a:endParaRPr/>
          </a:p>
        </p:txBody>
      </p:sp>
      <p:sp>
        <p:nvSpPr>
          <p:cNvPr id="432" name="Google Shape;432;p6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33" name="Google Shape;433;p64"/>
          <p:cNvPicPr preferRelativeResize="0"/>
          <p:nvPr/>
        </p:nvPicPr>
        <p:blipFill rotWithShape="1">
          <a:blip r:embed="rId3">
            <a:alphaModFix/>
          </a:blip>
          <a:srcRect b="5642" l="0" r="0" t="0"/>
          <a:stretch/>
        </p:blipFill>
        <p:spPr>
          <a:xfrm>
            <a:off x="0" y="546500"/>
            <a:ext cx="9144000" cy="45970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rPr lang="en"/>
              <a:t>Data Flow External Entity to Process</a:t>
            </a:r>
            <a:endParaRPr/>
          </a:p>
        </p:txBody>
      </p:sp>
      <p:sp>
        <p:nvSpPr>
          <p:cNvPr id="439" name="Google Shape;439;p6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40" name="Google Shape;440;p65"/>
          <p:cNvPicPr preferRelativeResize="0"/>
          <p:nvPr/>
        </p:nvPicPr>
        <p:blipFill rotWithShape="1">
          <a:blip r:embed="rId3">
            <a:alphaModFix/>
          </a:blip>
          <a:srcRect b="4770" l="0" r="0" t="0"/>
          <a:stretch/>
        </p:blipFill>
        <p:spPr>
          <a:xfrm>
            <a:off x="0" y="546500"/>
            <a:ext cx="9144000" cy="45970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rPr lang="en"/>
              <a:t>New Object for Data Flow</a:t>
            </a:r>
            <a:endParaRPr/>
          </a:p>
        </p:txBody>
      </p:sp>
      <p:sp>
        <p:nvSpPr>
          <p:cNvPr id="446" name="Google Shape;446;p6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47" name="Google Shape;447;p66"/>
          <p:cNvPicPr preferRelativeResize="0"/>
          <p:nvPr/>
        </p:nvPicPr>
        <p:blipFill rotWithShape="1">
          <a:blip r:embed="rId3">
            <a:alphaModFix/>
          </a:blip>
          <a:srcRect b="5642" l="0" r="0" t="0"/>
          <a:stretch/>
        </p:blipFill>
        <p:spPr>
          <a:xfrm>
            <a:off x="0" y="535775"/>
            <a:ext cx="9144000" cy="46077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rPr lang="en"/>
              <a:t>Data Flow Formatting</a:t>
            </a:r>
            <a:endParaRPr/>
          </a:p>
        </p:txBody>
      </p:sp>
      <p:sp>
        <p:nvSpPr>
          <p:cNvPr id="453" name="Google Shape;453;p6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54" name="Google Shape;454;p67"/>
          <p:cNvPicPr preferRelativeResize="0"/>
          <p:nvPr/>
        </p:nvPicPr>
        <p:blipFill rotWithShape="1">
          <a:blip r:embed="rId3">
            <a:alphaModFix/>
          </a:blip>
          <a:srcRect b="4834" l="0" r="0" t="0"/>
          <a:stretch/>
        </p:blipFill>
        <p:spPr>
          <a:xfrm>
            <a:off x="0" y="557225"/>
            <a:ext cx="9144000" cy="45862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t/>
            </a:r>
            <a:endParaRPr/>
          </a:p>
        </p:txBody>
      </p:sp>
      <p:sp>
        <p:nvSpPr>
          <p:cNvPr id="460" name="Google Shape;460;p6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61" name="Google Shape;461;p68"/>
          <p:cNvPicPr preferRelativeResize="0"/>
          <p:nvPr/>
        </p:nvPicPr>
        <p:blipFill rotWithShape="1">
          <a:blip r:embed="rId3">
            <a:alphaModFix/>
          </a:blip>
          <a:srcRect b="3956" l="0" r="0" t="0"/>
          <a:stretch/>
        </p:blipFill>
        <p:spPr>
          <a:xfrm>
            <a:off x="0" y="535775"/>
            <a:ext cx="9144000" cy="46077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rPr lang="en"/>
              <a:t>DFD Level 0</a:t>
            </a:r>
            <a:endParaRPr/>
          </a:p>
        </p:txBody>
      </p:sp>
      <p:sp>
        <p:nvSpPr>
          <p:cNvPr id="467" name="Google Shape;467;p6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68" name="Google Shape;468;p69"/>
          <p:cNvPicPr preferRelativeResize="0"/>
          <p:nvPr/>
        </p:nvPicPr>
        <p:blipFill rotWithShape="1">
          <a:blip r:embed="rId3">
            <a:alphaModFix/>
          </a:blip>
          <a:srcRect b="5105" l="0" r="0" t="0"/>
          <a:stretch/>
        </p:blipFill>
        <p:spPr>
          <a:xfrm>
            <a:off x="0" y="514350"/>
            <a:ext cx="9144000" cy="46291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rPr lang="en"/>
              <a:t>Decomposing Process to create balanced DFD</a:t>
            </a:r>
            <a:endParaRPr/>
          </a:p>
        </p:txBody>
      </p:sp>
      <p:sp>
        <p:nvSpPr>
          <p:cNvPr id="474" name="Google Shape;474;p7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75" name="Google Shape;475;p70"/>
          <p:cNvPicPr preferRelativeResize="0"/>
          <p:nvPr/>
        </p:nvPicPr>
        <p:blipFill rotWithShape="1">
          <a:blip r:embed="rId3">
            <a:alphaModFix/>
          </a:blip>
          <a:srcRect b="3920" l="0" r="0" t="0"/>
          <a:stretch/>
        </p:blipFill>
        <p:spPr>
          <a:xfrm>
            <a:off x="0" y="525075"/>
            <a:ext cx="9144000" cy="46184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t/>
            </a:r>
            <a:endParaRPr/>
          </a:p>
        </p:txBody>
      </p:sp>
      <p:sp>
        <p:nvSpPr>
          <p:cNvPr id="481" name="Google Shape;481;p7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82" name="Google Shape;482;p71"/>
          <p:cNvPicPr preferRelativeResize="0"/>
          <p:nvPr/>
        </p:nvPicPr>
        <p:blipFill rotWithShape="1">
          <a:blip r:embed="rId3">
            <a:alphaModFix/>
          </a:blip>
          <a:srcRect b="3956" l="0" r="0" t="0"/>
          <a:stretch/>
        </p:blipFill>
        <p:spPr>
          <a:xfrm>
            <a:off x="0" y="557225"/>
            <a:ext cx="9144000" cy="45862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729450" y="5578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Symbols Used</a:t>
            </a:r>
            <a:endParaRPr/>
          </a:p>
        </p:txBody>
      </p:sp>
      <p:sp>
        <p:nvSpPr>
          <p:cNvPr id="119" name="Google Shape;119;p1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20" name="Google Shape;120;p18"/>
          <p:cNvPicPr preferRelativeResize="0"/>
          <p:nvPr/>
        </p:nvPicPr>
        <p:blipFill rotWithShape="1">
          <a:blip r:embed="rId3">
            <a:alphaModFix/>
          </a:blip>
          <a:srcRect b="5847" l="7917" r="7671" t="26073"/>
          <a:stretch/>
        </p:blipFill>
        <p:spPr>
          <a:xfrm>
            <a:off x="1800" y="1291288"/>
            <a:ext cx="9144000" cy="38362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rPr lang="en"/>
              <a:t>DFD Level 1</a:t>
            </a:r>
            <a:endParaRPr/>
          </a:p>
        </p:txBody>
      </p:sp>
      <p:sp>
        <p:nvSpPr>
          <p:cNvPr id="488" name="Google Shape;488;p7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89" name="Google Shape;489;p72"/>
          <p:cNvPicPr preferRelativeResize="0"/>
          <p:nvPr/>
        </p:nvPicPr>
        <p:blipFill rotWithShape="1">
          <a:blip r:embed="rId3">
            <a:alphaModFix/>
          </a:blip>
          <a:srcRect b="4834" l="0" r="0" t="0"/>
          <a:stretch/>
        </p:blipFill>
        <p:spPr>
          <a:xfrm>
            <a:off x="0" y="450050"/>
            <a:ext cx="9144000" cy="469345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t/>
            </a:r>
            <a:endParaRPr/>
          </a:p>
        </p:txBody>
      </p:sp>
      <p:sp>
        <p:nvSpPr>
          <p:cNvPr id="495" name="Google Shape;495;p7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96" name="Google Shape;496;p73"/>
          <p:cNvPicPr preferRelativeResize="0"/>
          <p:nvPr/>
        </p:nvPicPr>
        <p:blipFill rotWithShape="1">
          <a:blip r:embed="rId3">
            <a:alphaModFix/>
          </a:blip>
          <a:srcRect b="4379" l="0" r="0" t="0"/>
          <a:stretch/>
        </p:blipFill>
        <p:spPr>
          <a:xfrm>
            <a:off x="0" y="503625"/>
            <a:ext cx="9144000" cy="463987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rPr lang="en"/>
              <a:t>Reroute Link</a:t>
            </a:r>
            <a:endParaRPr/>
          </a:p>
          <a:p>
            <a:pPr indent="0" lvl="0" marL="0" rtl="0" algn="l">
              <a:lnSpc>
                <a:spcPct val="100000"/>
              </a:lnSpc>
              <a:spcBef>
                <a:spcPts val="0"/>
              </a:spcBef>
              <a:spcAft>
                <a:spcPts val="0"/>
              </a:spcAft>
              <a:buSzPct val="119658"/>
              <a:buNone/>
            </a:pPr>
            <a:r>
              <a:t/>
            </a:r>
            <a:endParaRPr/>
          </a:p>
        </p:txBody>
      </p:sp>
      <p:sp>
        <p:nvSpPr>
          <p:cNvPr id="502" name="Google Shape;502;p7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503" name="Google Shape;503;p74"/>
          <p:cNvPicPr preferRelativeResize="0"/>
          <p:nvPr/>
        </p:nvPicPr>
        <p:blipFill rotWithShape="1">
          <a:blip r:embed="rId3">
            <a:alphaModFix/>
          </a:blip>
          <a:srcRect b="4030" l="0" r="0" t="0"/>
          <a:stretch/>
        </p:blipFill>
        <p:spPr>
          <a:xfrm>
            <a:off x="0" y="535775"/>
            <a:ext cx="9144000" cy="46077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rPr lang="en"/>
              <a:t>Object Relation Mapping</a:t>
            </a:r>
            <a:endParaRPr/>
          </a:p>
        </p:txBody>
      </p:sp>
      <p:sp>
        <p:nvSpPr>
          <p:cNvPr id="509" name="Google Shape;509;p7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510" name="Google Shape;510;p75"/>
          <p:cNvPicPr preferRelativeResize="0"/>
          <p:nvPr/>
        </p:nvPicPr>
        <p:blipFill rotWithShape="1">
          <a:blip r:embed="rId3">
            <a:alphaModFix/>
          </a:blip>
          <a:srcRect b="5908" l="0" r="0" t="0"/>
          <a:stretch/>
        </p:blipFill>
        <p:spPr>
          <a:xfrm>
            <a:off x="0" y="503625"/>
            <a:ext cx="9144000" cy="463987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t/>
            </a:r>
            <a:endParaRPr/>
          </a:p>
        </p:txBody>
      </p:sp>
      <p:sp>
        <p:nvSpPr>
          <p:cNvPr id="516" name="Google Shape;516;p7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517" name="Google Shape;517;p76"/>
          <p:cNvPicPr preferRelativeResize="0"/>
          <p:nvPr/>
        </p:nvPicPr>
        <p:blipFill rotWithShape="1">
          <a:blip r:embed="rId3">
            <a:alphaModFix/>
          </a:blip>
          <a:srcRect b="4580" l="0" r="0" t="0"/>
          <a:stretch/>
        </p:blipFill>
        <p:spPr>
          <a:xfrm>
            <a:off x="0" y="492925"/>
            <a:ext cx="9144000" cy="46505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t/>
            </a:r>
            <a:endParaRPr/>
          </a:p>
        </p:txBody>
      </p:sp>
      <p:sp>
        <p:nvSpPr>
          <p:cNvPr id="523" name="Google Shape;523;p7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524" name="Google Shape;524;p77"/>
          <p:cNvPicPr preferRelativeResize="0"/>
          <p:nvPr/>
        </p:nvPicPr>
        <p:blipFill rotWithShape="1">
          <a:blip r:embed="rId3">
            <a:alphaModFix/>
          </a:blip>
          <a:srcRect b="4580" l="0" r="0" t="0"/>
          <a:stretch/>
        </p:blipFill>
        <p:spPr>
          <a:xfrm>
            <a:off x="0" y="525075"/>
            <a:ext cx="9144000" cy="46184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t/>
            </a:r>
            <a:endParaRPr/>
          </a:p>
        </p:txBody>
      </p:sp>
      <p:sp>
        <p:nvSpPr>
          <p:cNvPr id="530" name="Google Shape;530;p7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531" name="Google Shape;531;p78"/>
          <p:cNvPicPr preferRelativeResize="0"/>
          <p:nvPr/>
        </p:nvPicPr>
        <p:blipFill rotWithShape="1">
          <a:blip r:embed="rId3">
            <a:alphaModFix/>
          </a:blip>
          <a:srcRect b="4580" l="0" r="0" t="0"/>
          <a:stretch/>
        </p:blipFill>
        <p:spPr>
          <a:xfrm>
            <a:off x="0" y="492925"/>
            <a:ext cx="9144000" cy="46505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rPr lang="en"/>
              <a:t>DataFlow Formatting</a:t>
            </a:r>
            <a:endParaRPr/>
          </a:p>
        </p:txBody>
      </p:sp>
      <p:sp>
        <p:nvSpPr>
          <p:cNvPr id="537" name="Google Shape;537;p7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538" name="Google Shape;538;p79"/>
          <p:cNvPicPr preferRelativeResize="0"/>
          <p:nvPr/>
        </p:nvPicPr>
        <p:blipFill rotWithShape="1">
          <a:blip r:embed="rId3">
            <a:alphaModFix/>
          </a:blip>
          <a:srcRect b="4159" l="0" r="0" t="0"/>
          <a:stretch/>
        </p:blipFill>
        <p:spPr>
          <a:xfrm>
            <a:off x="0" y="535775"/>
            <a:ext cx="9144000" cy="46077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8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t/>
            </a:r>
            <a:endParaRPr/>
          </a:p>
        </p:txBody>
      </p:sp>
      <p:sp>
        <p:nvSpPr>
          <p:cNvPr id="544" name="Google Shape;544;p8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545" name="Google Shape;545;p80"/>
          <p:cNvPicPr preferRelativeResize="0"/>
          <p:nvPr/>
        </p:nvPicPr>
        <p:blipFill rotWithShape="1">
          <a:blip r:embed="rId3">
            <a:alphaModFix/>
          </a:blip>
          <a:srcRect b="4371" l="0" r="0" t="4170"/>
          <a:stretch/>
        </p:blipFill>
        <p:spPr>
          <a:xfrm>
            <a:off x="0" y="525075"/>
            <a:ext cx="9144000" cy="46184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rPr lang="en"/>
              <a:t>Process Options</a:t>
            </a:r>
            <a:endParaRPr/>
          </a:p>
        </p:txBody>
      </p:sp>
      <p:sp>
        <p:nvSpPr>
          <p:cNvPr id="551" name="Google Shape;551;p8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552" name="Google Shape;552;p81"/>
          <p:cNvPicPr preferRelativeResize="0"/>
          <p:nvPr/>
        </p:nvPicPr>
        <p:blipFill rotWithShape="1">
          <a:blip r:embed="rId3">
            <a:alphaModFix/>
          </a:blip>
          <a:srcRect b="4561" l="0" r="0" t="0"/>
          <a:stretch/>
        </p:blipFill>
        <p:spPr>
          <a:xfrm>
            <a:off x="0" y="482200"/>
            <a:ext cx="9144000" cy="4714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729450" y="5578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Descriptions</a:t>
            </a:r>
            <a:endParaRPr/>
          </a:p>
        </p:txBody>
      </p:sp>
      <p:sp>
        <p:nvSpPr>
          <p:cNvPr id="126" name="Google Shape;126;p19"/>
          <p:cNvSpPr txBox="1"/>
          <p:nvPr>
            <p:ph idx="1" type="body"/>
          </p:nvPr>
        </p:nvSpPr>
        <p:spPr>
          <a:xfrm>
            <a:off x="729450" y="1318025"/>
            <a:ext cx="7688700" cy="3021900"/>
          </a:xfrm>
          <a:prstGeom prst="rect">
            <a:avLst/>
          </a:prstGeom>
          <a:noFill/>
          <a:ln>
            <a:noFill/>
          </a:ln>
        </p:spPr>
        <p:txBody>
          <a:bodyPr anchorCtr="0" anchor="t" bIns="91425" lIns="91425" spcFirstLastPara="1" rIns="91425" wrap="square" tIns="91425">
            <a:normAutofit/>
          </a:bodyPr>
          <a:lstStyle/>
          <a:p>
            <a:pPr indent="-336550" lvl="0" marL="457200" rtl="0" algn="l">
              <a:lnSpc>
                <a:spcPct val="115000"/>
              </a:lnSpc>
              <a:spcBef>
                <a:spcPts val="0"/>
              </a:spcBef>
              <a:spcAft>
                <a:spcPts val="0"/>
              </a:spcAft>
              <a:buSzPts val="1700"/>
              <a:buFont typeface="Roboto"/>
              <a:buChar char="●"/>
            </a:pPr>
            <a:r>
              <a:rPr b="1" lang="en" sz="1700">
                <a:latin typeface="Roboto"/>
                <a:ea typeface="Roboto"/>
                <a:cs typeface="Roboto"/>
                <a:sym typeface="Roboto"/>
              </a:rPr>
              <a:t>External Entity: people or organization that sends data into the system or receives data from the   system</a:t>
            </a:r>
            <a:endParaRPr b="1"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Char char="●"/>
            </a:pPr>
            <a:r>
              <a:rPr b="1" lang="en" sz="1700">
                <a:latin typeface="Roboto"/>
                <a:ea typeface="Roboto"/>
                <a:cs typeface="Roboto"/>
                <a:sym typeface="Roboto"/>
              </a:rPr>
              <a:t>Process: It shows that what happens to the data</a:t>
            </a:r>
            <a:endParaRPr b="1" sz="1700">
              <a:latin typeface="Roboto"/>
              <a:ea typeface="Roboto"/>
              <a:cs typeface="Roboto"/>
              <a:sym typeface="Roboto"/>
            </a:endParaRPr>
          </a:p>
          <a:p>
            <a:pPr indent="-323850" lvl="1" marL="914400" rtl="0" algn="l">
              <a:lnSpc>
                <a:spcPct val="115000"/>
              </a:lnSpc>
              <a:spcBef>
                <a:spcPts val="0"/>
              </a:spcBef>
              <a:spcAft>
                <a:spcPts val="0"/>
              </a:spcAft>
              <a:buSzPts val="1500"/>
              <a:buFont typeface="Roboto"/>
              <a:buChar char="○"/>
            </a:pPr>
            <a:r>
              <a:rPr b="1" lang="en" sz="1500">
                <a:latin typeface="Roboto"/>
                <a:ea typeface="Roboto"/>
                <a:cs typeface="Roboto"/>
                <a:sym typeface="Roboto"/>
              </a:rPr>
              <a:t>I.e. It transforms the incoming data into the outgoing data, by performing some operations.</a:t>
            </a:r>
            <a:endParaRPr b="1" sz="1500">
              <a:latin typeface="Roboto"/>
              <a:ea typeface="Roboto"/>
              <a:cs typeface="Roboto"/>
              <a:sym typeface="Roboto"/>
            </a:endParaRPr>
          </a:p>
          <a:p>
            <a:pPr indent="-336550" lvl="0" marL="457200" rtl="0" algn="l">
              <a:lnSpc>
                <a:spcPct val="115000"/>
              </a:lnSpc>
              <a:spcBef>
                <a:spcPts val="0"/>
              </a:spcBef>
              <a:spcAft>
                <a:spcPts val="0"/>
              </a:spcAft>
              <a:buSzPts val="1700"/>
              <a:buFont typeface="Roboto"/>
              <a:buChar char="●"/>
            </a:pPr>
            <a:r>
              <a:rPr b="1" lang="en" sz="1700">
                <a:latin typeface="Roboto"/>
                <a:ea typeface="Roboto"/>
                <a:cs typeface="Roboto"/>
                <a:sym typeface="Roboto"/>
              </a:rPr>
              <a:t>Data Store: Represents the permanent data that is being used by the system.</a:t>
            </a:r>
            <a:endParaRPr b="1"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Char char="●"/>
            </a:pPr>
            <a:r>
              <a:rPr b="1" lang="en" sz="1700">
                <a:latin typeface="Roboto"/>
                <a:ea typeface="Roboto"/>
                <a:cs typeface="Roboto"/>
                <a:sym typeface="Roboto"/>
              </a:rPr>
              <a:t>Data Flow: It models the actual flow of the data between the other elements.</a:t>
            </a:r>
            <a:endParaRPr b="1" sz="1700">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658"/>
              <a:buNone/>
            </a:pPr>
            <a:r>
              <a:rPr lang="en"/>
              <a:t>Export as Image</a:t>
            </a:r>
            <a:endParaRPr/>
          </a:p>
        </p:txBody>
      </p:sp>
      <p:sp>
        <p:nvSpPr>
          <p:cNvPr id="558" name="Google Shape;558;p8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559" name="Google Shape;559;p82"/>
          <p:cNvPicPr preferRelativeResize="0"/>
          <p:nvPr/>
        </p:nvPicPr>
        <p:blipFill rotWithShape="1">
          <a:blip r:embed="rId3">
            <a:alphaModFix/>
          </a:blip>
          <a:srcRect b="6976" l="0" r="0" t="0"/>
          <a:stretch/>
        </p:blipFill>
        <p:spPr>
          <a:xfrm>
            <a:off x="76200" y="546500"/>
            <a:ext cx="9144000" cy="4597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727650" y="5578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External Entity</a:t>
            </a:r>
            <a:endParaRPr/>
          </a:p>
        </p:txBody>
      </p:sp>
      <p:sp>
        <p:nvSpPr>
          <p:cNvPr id="132" name="Google Shape;132;p2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33" name="Google Shape;133;p20"/>
          <p:cNvPicPr preferRelativeResize="0"/>
          <p:nvPr/>
        </p:nvPicPr>
        <p:blipFill rotWithShape="1">
          <a:blip r:embed="rId3">
            <a:alphaModFix/>
          </a:blip>
          <a:srcRect b="21835" l="0" r="0" t="31348"/>
          <a:stretch/>
        </p:blipFill>
        <p:spPr>
          <a:xfrm>
            <a:off x="0" y="1435900"/>
            <a:ext cx="9144000" cy="3628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729450" y="5792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Process</a:t>
            </a:r>
            <a:endParaRPr/>
          </a:p>
        </p:txBody>
      </p:sp>
      <p:sp>
        <p:nvSpPr>
          <p:cNvPr id="139" name="Google Shape;139;p2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40" name="Google Shape;140;p21"/>
          <p:cNvPicPr preferRelativeResize="0"/>
          <p:nvPr/>
        </p:nvPicPr>
        <p:blipFill rotWithShape="1">
          <a:blip r:embed="rId3">
            <a:alphaModFix/>
          </a:blip>
          <a:srcRect b="9066" l="0" r="0" t="14351"/>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